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57" r:id="rId3"/>
    <p:sldId id="258" r:id="rId4"/>
    <p:sldId id="260" r:id="rId5"/>
    <p:sldId id="261" r:id="rId6"/>
    <p:sldId id="262" r:id="rId7"/>
    <p:sldId id="263" r:id="rId8"/>
    <p:sldId id="264" r:id="rId9"/>
    <p:sldId id="265" r:id="rId10"/>
    <p:sldId id="267" r:id="rId11"/>
    <p:sldId id="266" r:id="rId12"/>
    <p:sldId id="268" r:id="rId13"/>
    <p:sldId id="304" r:id="rId14"/>
    <p:sldId id="269" r:id="rId15"/>
    <p:sldId id="270" r:id="rId16"/>
    <p:sldId id="271" r:id="rId17"/>
    <p:sldId id="272" r:id="rId18"/>
    <p:sldId id="273" r:id="rId19"/>
    <p:sldId id="289" r:id="rId20"/>
    <p:sldId id="274" r:id="rId21"/>
    <p:sldId id="275" r:id="rId22"/>
    <p:sldId id="276" r:id="rId23"/>
    <p:sldId id="277" r:id="rId24"/>
    <p:sldId id="278" r:id="rId25"/>
    <p:sldId id="281" r:id="rId26"/>
    <p:sldId id="283" r:id="rId27"/>
    <p:sldId id="285" r:id="rId28"/>
    <p:sldId id="282" r:id="rId29"/>
    <p:sldId id="284" r:id="rId30"/>
    <p:sldId id="286" r:id="rId31"/>
    <p:sldId id="287" r:id="rId32"/>
    <p:sldId id="288" r:id="rId33"/>
    <p:sldId id="290" r:id="rId34"/>
    <p:sldId id="291" r:id="rId35"/>
    <p:sldId id="297" r:id="rId36"/>
    <p:sldId id="293" r:id="rId37"/>
    <p:sldId id="294" r:id="rId38"/>
    <p:sldId id="295" r:id="rId39"/>
    <p:sldId id="292" r:id="rId40"/>
    <p:sldId id="300" r:id="rId41"/>
    <p:sldId id="298" r:id="rId42"/>
    <p:sldId id="299" r:id="rId43"/>
    <p:sldId id="301" r:id="rId44"/>
    <p:sldId id="302" r:id="rId45"/>
    <p:sldId id="30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ia bretherton" initials="vb" lastIdx="1" clrIdx="0">
    <p:extLst>
      <p:ext uri="{19B8F6BF-5375-455C-9EA6-DF929625EA0E}">
        <p15:presenceInfo xmlns:p15="http://schemas.microsoft.com/office/powerpoint/2012/main" userId="5cf111878bb636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7" autoAdjust="0"/>
  </p:normalViewPr>
  <p:slideViewPr>
    <p:cSldViewPr snapToGrid="0">
      <p:cViewPr varScale="1">
        <p:scale>
          <a:sx n="81" d="100"/>
          <a:sy n="81" d="100"/>
        </p:scale>
        <p:origin x="725" y="62"/>
      </p:cViewPr>
      <p:guideLst/>
    </p:cSldViewPr>
  </p:slideViewPr>
  <p:outlineViewPr>
    <p:cViewPr>
      <p:scale>
        <a:sx n="33" d="100"/>
        <a:sy n="33" d="100"/>
      </p:scale>
      <p:origin x="0" y="-41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2CD8F-0A08-452B-ACCB-21FBD4A4B8CE}" type="doc">
      <dgm:prSet loTypeId="urn:microsoft.com/office/officeart/2005/8/layout/cycle5" loCatId="cycle" qsTypeId="urn:microsoft.com/office/officeart/2005/8/quickstyle/simple3" qsCatId="simple" csTypeId="urn:microsoft.com/office/officeart/2005/8/colors/colorful1" csCatId="colorful" phldr="1"/>
      <dgm:spPr/>
      <dgm:t>
        <a:bodyPr/>
        <a:lstStyle/>
        <a:p>
          <a:endParaRPr lang="en-GB"/>
        </a:p>
      </dgm:t>
    </dgm:pt>
    <dgm:pt modelId="{9F5F16C7-11F1-4E9A-9435-E4B5C643BFAF}">
      <dgm:prSet phldrT="[Text]"/>
      <dgm:spPr/>
      <dgm:t>
        <a:bodyPr/>
        <a:lstStyle/>
        <a:p>
          <a:r>
            <a:rPr lang="en-GB" dirty="0"/>
            <a:t>Take root and add character to it, write this to channel and increment character</a:t>
          </a:r>
        </a:p>
        <a:p>
          <a:r>
            <a:rPr lang="en-GB" dirty="0"/>
            <a:t>When exhausted characters, arrive and wait to signal the root should be updated</a:t>
          </a:r>
        </a:p>
      </dgm:t>
    </dgm:pt>
    <dgm:pt modelId="{7B6EBF4E-EEAB-4A85-8819-8DD7FE50E23A}" type="parTrans" cxnId="{79443562-E1B9-42AF-8A17-6B2737C85FD3}">
      <dgm:prSet/>
      <dgm:spPr/>
      <dgm:t>
        <a:bodyPr/>
        <a:lstStyle/>
        <a:p>
          <a:endParaRPr lang="en-GB"/>
        </a:p>
      </dgm:t>
    </dgm:pt>
    <dgm:pt modelId="{47B6863D-98A7-4185-9DAE-10F46DCF97A6}" type="sibTrans" cxnId="{79443562-E1B9-42AF-8A17-6B2737C85FD3}">
      <dgm:prSet/>
      <dgm:spPr/>
      <dgm:t>
        <a:bodyPr/>
        <a:lstStyle/>
        <a:p>
          <a:endParaRPr lang="en-GB"/>
        </a:p>
      </dgm:t>
    </dgm:pt>
    <dgm:pt modelId="{DD4D16CF-50A4-43CA-B747-C156E5A1F59D}">
      <dgm:prSet phldrT="[Text]"/>
      <dgm:spPr/>
      <dgm:t>
        <a:bodyPr/>
        <a:lstStyle/>
        <a:p>
          <a:r>
            <a:rPr lang="en-GB" dirty="0"/>
            <a:t>Arrive and wait for root password to be updated</a:t>
          </a:r>
        </a:p>
      </dgm:t>
    </dgm:pt>
    <dgm:pt modelId="{08260F48-8CBE-4EC0-A8CA-1964CE750FC5}" type="parTrans" cxnId="{8228F32D-ED00-49F6-8C28-73F7B3F28F4E}">
      <dgm:prSet/>
      <dgm:spPr/>
      <dgm:t>
        <a:bodyPr/>
        <a:lstStyle/>
        <a:p>
          <a:endParaRPr lang="en-GB"/>
        </a:p>
      </dgm:t>
    </dgm:pt>
    <dgm:pt modelId="{9D068119-22ED-40CE-A342-C9609A300F88}" type="sibTrans" cxnId="{8228F32D-ED00-49F6-8C28-73F7B3F28F4E}">
      <dgm:prSet/>
      <dgm:spPr/>
      <dgm:t>
        <a:bodyPr/>
        <a:lstStyle/>
        <a:p>
          <a:endParaRPr lang="en-GB"/>
        </a:p>
      </dgm:t>
    </dgm:pt>
    <dgm:pt modelId="{EF8AE113-4C99-4DEE-A8FC-45EF4B53091A}" type="pres">
      <dgm:prSet presAssocID="{FFF2CD8F-0A08-452B-ACCB-21FBD4A4B8CE}" presName="cycle" presStyleCnt="0">
        <dgm:presLayoutVars>
          <dgm:dir/>
          <dgm:resizeHandles val="exact"/>
        </dgm:presLayoutVars>
      </dgm:prSet>
      <dgm:spPr/>
    </dgm:pt>
    <dgm:pt modelId="{1631E438-A454-4B0B-B257-A70437086284}" type="pres">
      <dgm:prSet presAssocID="{9F5F16C7-11F1-4E9A-9435-E4B5C643BFAF}" presName="node" presStyleLbl="node1" presStyleIdx="0" presStyleCnt="2">
        <dgm:presLayoutVars>
          <dgm:bulletEnabled val="1"/>
        </dgm:presLayoutVars>
      </dgm:prSet>
      <dgm:spPr/>
    </dgm:pt>
    <dgm:pt modelId="{A148E707-7D11-4127-9CB9-53246C8CD5D5}" type="pres">
      <dgm:prSet presAssocID="{9F5F16C7-11F1-4E9A-9435-E4B5C643BFAF}" presName="spNode" presStyleCnt="0"/>
      <dgm:spPr/>
    </dgm:pt>
    <dgm:pt modelId="{B6EEDCC7-3F7E-46FC-AF22-19251FED0F06}" type="pres">
      <dgm:prSet presAssocID="{47B6863D-98A7-4185-9DAE-10F46DCF97A6}" presName="sibTrans" presStyleLbl="sibTrans1D1" presStyleIdx="0" presStyleCnt="2"/>
      <dgm:spPr/>
    </dgm:pt>
    <dgm:pt modelId="{90CFFAF1-3B61-4876-B3DF-0225DF01CFAE}" type="pres">
      <dgm:prSet presAssocID="{DD4D16CF-50A4-43CA-B747-C156E5A1F59D}" presName="node" presStyleLbl="node1" presStyleIdx="1" presStyleCnt="2">
        <dgm:presLayoutVars>
          <dgm:bulletEnabled val="1"/>
        </dgm:presLayoutVars>
      </dgm:prSet>
      <dgm:spPr/>
    </dgm:pt>
    <dgm:pt modelId="{E2B2F6FB-070A-4FBB-9C7B-2692897F4524}" type="pres">
      <dgm:prSet presAssocID="{DD4D16CF-50A4-43CA-B747-C156E5A1F59D}" presName="spNode" presStyleCnt="0"/>
      <dgm:spPr/>
    </dgm:pt>
    <dgm:pt modelId="{58649FAD-3F86-456D-8242-368CA7FDBE55}" type="pres">
      <dgm:prSet presAssocID="{9D068119-22ED-40CE-A342-C9609A300F88}" presName="sibTrans" presStyleLbl="sibTrans1D1" presStyleIdx="1" presStyleCnt="2"/>
      <dgm:spPr/>
    </dgm:pt>
  </dgm:ptLst>
  <dgm:cxnLst>
    <dgm:cxn modelId="{0E8A2314-4BB6-4AF0-8E09-2262E4ECEFB5}" type="presOf" srcId="{DD4D16CF-50A4-43CA-B747-C156E5A1F59D}" destId="{90CFFAF1-3B61-4876-B3DF-0225DF01CFAE}" srcOrd="0" destOrd="0" presId="urn:microsoft.com/office/officeart/2005/8/layout/cycle5"/>
    <dgm:cxn modelId="{8228F32D-ED00-49F6-8C28-73F7B3F28F4E}" srcId="{FFF2CD8F-0A08-452B-ACCB-21FBD4A4B8CE}" destId="{DD4D16CF-50A4-43CA-B747-C156E5A1F59D}" srcOrd="1" destOrd="0" parTransId="{08260F48-8CBE-4EC0-A8CA-1964CE750FC5}" sibTransId="{9D068119-22ED-40CE-A342-C9609A300F88}"/>
    <dgm:cxn modelId="{79443562-E1B9-42AF-8A17-6B2737C85FD3}" srcId="{FFF2CD8F-0A08-452B-ACCB-21FBD4A4B8CE}" destId="{9F5F16C7-11F1-4E9A-9435-E4B5C643BFAF}" srcOrd="0" destOrd="0" parTransId="{7B6EBF4E-EEAB-4A85-8819-8DD7FE50E23A}" sibTransId="{47B6863D-98A7-4185-9DAE-10F46DCF97A6}"/>
    <dgm:cxn modelId="{A15AB455-CC06-4701-AE8D-313F9D051EA8}" type="presOf" srcId="{9D068119-22ED-40CE-A342-C9609A300F88}" destId="{58649FAD-3F86-456D-8242-368CA7FDBE55}" srcOrd="0" destOrd="0" presId="urn:microsoft.com/office/officeart/2005/8/layout/cycle5"/>
    <dgm:cxn modelId="{5CF49A95-34A5-4580-87AA-5B10C65C4547}" type="presOf" srcId="{9F5F16C7-11F1-4E9A-9435-E4B5C643BFAF}" destId="{1631E438-A454-4B0B-B257-A70437086284}" srcOrd="0" destOrd="0" presId="urn:microsoft.com/office/officeart/2005/8/layout/cycle5"/>
    <dgm:cxn modelId="{4DD8C7A6-E7A1-4FC4-B79A-D3AC35EA37D4}" type="presOf" srcId="{FFF2CD8F-0A08-452B-ACCB-21FBD4A4B8CE}" destId="{EF8AE113-4C99-4DEE-A8FC-45EF4B53091A}" srcOrd="0" destOrd="0" presId="urn:microsoft.com/office/officeart/2005/8/layout/cycle5"/>
    <dgm:cxn modelId="{196C7CF9-C270-4B00-B6EA-0646D5D56027}" type="presOf" srcId="{47B6863D-98A7-4185-9DAE-10F46DCF97A6}" destId="{B6EEDCC7-3F7E-46FC-AF22-19251FED0F06}" srcOrd="0" destOrd="0" presId="urn:microsoft.com/office/officeart/2005/8/layout/cycle5"/>
    <dgm:cxn modelId="{D24DF5F3-1BFA-4CC5-8177-A4761EF30D4D}" type="presParOf" srcId="{EF8AE113-4C99-4DEE-A8FC-45EF4B53091A}" destId="{1631E438-A454-4B0B-B257-A70437086284}" srcOrd="0" destOrd="0" presId="urn:microsoft.com/office/officeart/2005/8/layout/cycle5"/>
    <dgm:cxn modelId="{75847E72-EBED-4138-A4CE-5B458C808113}" type="presParOf" srcId="{EF8AE113-4C99-4DEE-A8FC-45EF4B53091A}" destId="{A148E707-7D11-4127-9CB9-53246C8CD5D5}" srcOrd="1" destOrd="0" presId="urn:microsoft.com/office/officeart/2005/8/layout/cycle5"/>
    <dgm:cxn modelId="{4494B88F-DF9A-4C6C-BC43-03474693E291}" type="presParOf" srcId="{EF8AE113-4C99-4DEE-A8FC-45EF4B53091A}" destId="{B6EEDCC7-3F7E-46FC-AF22-19251FED0F06}" srcOrd="2" destOrd="0" presId="urn:microsoft.com/office/officeart/2005/8/layout/cycle5"/>
    <dgm:cxn modelId="{03CD4199-AD51-4AED-BB00-69C368F2C10C}" type="presParOf" srcId="{EF8AE113-4C99-4DEE-A8FC-45EF4B53091A}" destId="{90CFFAF1-3B61-4876-B3DF-0225DF01CFAE}" srcOrd="3" destOrd="0" presId="urn:microsoft.com/office/officeart/2005/8/layout/cycle5"/>
    <dgm:cxn modelId="{3F12369E-919D-4545-B288-5BB448034F34}" type="presParOf" srcId="{EF8AE113-4C99-4DEE-A8FC-45EF4B53091A}" destId="{E2B2F6FB-070A-4FBB-9C7B-2692897F4524}" srcOrd="4" destOrd="0" presId="urn:microsoft.com/office/officeart/2005/8/layout/cycle5"/>
    <dgm:cxn modelId="{63023B75-179E-4BBA-A0A6-17E5C83A2FD6}" type="presParOf" srcId="{EF8AE113-4C99-4DEE-A8FC-45EF4B53091A}" destId="{58649FAD-3F86-456D-8242-368CA7FDBE55}" srcOrd="5"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F2CD8F-0A08-452B-ACCB-21FBD4A4B8CE}" type="doc">
      <dgm:prSet loTypeId="urn:microsoft.com/office/officeart/2005/8/layout/cycle5" loCatId="cycle" qsTypeId="urn:microsoft.com/office/officeart/2005/8/quickstyle/simple3" qsCatId="simple" csTypeId="urn:microsoft.com/office/officeart/2005/8/colors/colorful1" csCatId="colorful" phldr="1"/>
      <dgm:spPr/>
      <dgm:t>
        <a:bodyPr/>
        <a:lstStyle/>
        <a:p>
          <a:endParaRPr lang="en-GB"/>
        </a:p>
      </dgm:t>
    </dgm:pt>
    <dgm:pt modelId="{9F5F16C7-11F1-4E9A-9435-E4B5C643BFAF}">
      <dgm:prSet phldrT="[Text]"/>
      <dgm:spPr/>
      <dgm:t>
        <a:bodyPr/>
        <a:lstStyle/>
        <a:p>
          <a:r>
            <a:rPr lang="en-GB" dirty="0"/>
            <a:t>Arrive and wait for generation to finish</a:t>
          </a:r>
        </a:p>
      </dgm:t>
    </dgm:pt>
    <dgm:pt modelId="{7B6EBF4E-EEAB-4A85-8819-8DD7FE50E23A}" type="parTrans" cxnId="{79443562-E1B9-42AF-8A17-6B2737C85FD3}">
      <dgm:prSet/>
      <dgm:spPr/>
      <dgm:t>
        <a:bodyPr/>
        <a:lstStyle/>
        <a:p>
          <a:endParaRPr lang="en-GB"/>
        </a:p>
      </dgm:t>
    </dgm:pt>
    <dgm:pt modelId="{47B6863D-98A7-4185-9DAE-10F46DCF97A6}" type="sibTrans" cxnId="{79443562-E1B9-42AF-8A17-6B2737C85FD3}">
      <dgm:prSet/>
      <dgm:spPr/>
      <dgm:t>
        <a:bodyPr/>
        <a:lstStyle/>
        <a:p>
          <a:endParaRPr lang="en-GB"/>
        </a:p>
      </dgm:t>
    </dgm:pt>
    <dgm:pt modelId="{DD4D16CF-50A4-43CA-B747-C156E5A1F59D}">
      <dgm:prSet phldrT="[Text]"/>
      <dgm:spPr/>
      <dgm:t>
        <a:bodyPr/>
        <a:lstStyle/>
        <a:p>
          <a:r>
            <a:rPr lang="en-GB" dirty="0"/>
            <a:t>Update the root password </a:t>
          </a:r>
        </a:p>
        <a:p>
          <a:r>
            <a:rPr lang="en-GB" dirty="0"/>
            <a:t>Once finished arrive and wait to signal generation may begin again</a:t>
          </a:r>
        </a:p>
      </dgm:t>
    </dgm:pt>
    <dgm:pt modelId="{08260F48-8CBE-4EC0-A8CA-1964CE750FC5}" type="parTrans" cxnId="{8228F32D-ED00-49F6-8C28-73F7B3F28F4E}">
      <dgm:prSet/>
      <dgm:spPr/>
      <dgm:t>
        <a:bodyPr/>
        <a:lstStyle/>
        <a:p>
          <a:endParaRPr lang="en-GB"/>
        </a:p>
      </dgm:t>
    </dgm:pt>
    <dgm:pt modelId="{9D068119-22ED-40CE-A342-C9609A300F88}" type="sibTrans" cxnId="{8228F32D-ED00-49F6-8C28-73F7B3F28F4E}">
      <dgm:prSet/>
      <dgm:spPr/>
      <dgm:t>
        <a:bodyPr/>
        <a:lstStyle/>
        <a:p>
          <a:endParaRPr lang="en-GB"/>
        </a:p>
      </dgm:t>
    </dgm:pt>
    <dgm:pt modelId="{EF8AE113-4C99-4DEE-A8FC-45EF4B53091A}" type="pres">
      <dgm:prSet presAssocID="{FFF2CD8F-0A08-452B-ACCB-21FBD4A4B8CE}" presName="cycle" presStyleCnt="0">
        <dgm:presLayoutVars>
          <dgm:dir/>
          <dgm:resizeHandles val="exact"/>
        </dgm:presLayoutVars>
      </dgm:prSet>
      <dgm:spPr/>
    </dgm:pt>
    <dgm:pt modelId="{1631E438-A454-4B0B-B257-A70437086284}" type="pres">
      <dgm:prSet presAssocID="{9F5F16C7-11F1-4E9A-9435-E4B5C643BFAF}" presName="node" presStyleLbl="node1" presStyleIdx="0" presStyleCnt="2">
        <dgm:presLayoutVars>
          <dgm:bulletEnabled val="1"/>
        </dgm:presLayoutVars>
      </dgm:prSet>
      <dgm:spPr/>
    </dgm:pt>
    <dgm:pt modelId="{A148E707-7D11-4127-9CB9-53246C8CD5D5}" type="pres">
      <dgm:prSet presAssocID="{9F5F16C7-11F1-4E9A-9435-E4B5C643BFAF}" presName="spNode" presStyleCnt="0"/>
      <dgm:spPr/>
    </dgm:pt>
    <dgm:pt modelId="{B6EEDCC7-3F7E-46FC-AF22-19251FED0F06}" type="pres">
      <dgm:prSet presAssocID="{47B6863D-98A7-4185-9DAE-10F46DCF97A6}" presName="sibTrans" presStyleLbl="sibTrans1D1" presStyleIdx="0" presStyleCnt="2"/>
      <dgm:spPr/>
    </dgm:pt>
    <dgm:pt modelId="{90CFFAF1-3B61-4876-B3DF-0225DF01CFAE}" type="pres">
      <dgm:prSet presAssocID="{DD4D16CF-50A4-43CA-B747-C156E5A1F59D}" presName="node" presStyleLbl="node1" presStyleIdx="1" presStyleCnt="2">
        <dgm:presLayoutVars>
          <dgm:bulletEnabled val="1"/>
        </dgm:presLayoutVars>
      </dgm:prSet>
      <dgm:spPr/>
    </dgm:pt>
    <dgm:pt modelId="{E2B2F6FB-070A-4FBB-9C7B-2692897F4524}" type="pres">
      <dgm:prSet presAssocID="{DD4D16CF-50A4-43CA-B747-C156E5A1F59D}" presName="spNode" presStyleCnt="0"/>
      <dgm:spPr/>
    </dgm:pt>
    <dgm:pt modelId="{58649FAD-3F86-456D-8242-368CA7FDBE55}" type="pres">
      <dgm:prSet presAssocID="{9D068119-22ED-40CE-A342-C9609A300F88}" presName="sibTrans" presStyleLbl="sibTrans1D1" presStyleIdx="1" presStyleCnt="2"/>
      <dgm:spPr/>
    </dgm:pt>
  </dgm:ptLst>
  <dgm:cxnLst>
    <dgm:cxn modelId="{0E8A2314-4BB6-4AF0-8E09-2262E4ECEFB5}" type="presOf" srcId="{DD4D16CF-50A4-43CA-B747-C156E5A1F59D}" destId="{90CFFAF1-3B61-4876-B3DF-0225DF01CFAE}" srcOrd="0" destOrd="0" presId="urn:microsoft.com/office/officeart/2005/8/layout/cycle5"/>
    <dgm:cxn modelId="{8228F32D-ED00-49F6-8C28-73F7B3F28F4E}" srcId="{FFF2CD8F-0A08-452B-ACCB-21FBD4A4B8CE}" destId="{DD4D16CF-50A4-43CA-B747-C156E5A1F59D}" srcOrd="1" destOrd="0" parTransId="{08260F48-8CBE-4EC0-A8CA-1964CE750FC5}" sibTransId="{9D068119-22ED-40CE-A342-C9609A300F88}"/>
    <dgm:cxn modelId="{79443562-E1B9-42AF-8A17-6B2737C85FD3}" srcId="{FFF2CD8F-0A08-452B-ACCB-21FBD4A4B8CE}" destId="{9F5F16C7-11F1-4E9A-9435-E4B5C643BFAF}" srcOrd="0" destOrd="0" parTransId="{7B6EBF4E-EEAB-4A85-8819-8DD7FE50E23A}" sibTransId="{47B6863D-98A7-4185-9DAE-10F46DCF97A6}"/>
    <dgm:cxn modelId="{A15AB455-CC06-4701-AE8D-313F9D051EA8}" type="presOf" srcId="{9D068119-22ED-40CE-A342-C9609A300F88}" destId="{58649FAD-3F86-456D-8242-368CA7FDBE55}" srcOrd="0" destOrd="0" presId="urn:microsoft.com/office/officeart/2005/8/layout/cycle5"/>
    <dgm:cxn modelId="{5CF49A95-34A5-4580-87AA-5B10C65C4547}" type="presOf" srcId="{9F5F16C7-11F1-4E9A-9435-E4B5C643BFAF}" destId="{1631E438-A454-4B0B-B257-A70437086284}" srcOrd="0" destOrd="0" presId="urn:microsoft.com/office/officeart/2005/8/layout/cycle5"/>
    <dgm:cxn modelId="{4DD8C7A6-E7A1-4FC4-B79A-D3AC35EA37D4}" type="presOf" srcId="{FFF2CD8F-0A08-452B-ACCB-21FBD4A4B8CE}" destId="{EF8AE113-4C99-4DEE-A8FC-45EF4B53091A}" srcOrd="0" destOrd="0" presId="urn:microsoft.com/office/officeart/2005/8/layout/cycle5"/>
    <dgm:cxn modelId="{196C7CF9-C270-4B00-B6EA-0646D5D56027}" type="presOf" srcId="{47B6863D-98A7-4185-9DAE-10F46DCF97A6}" destId="{B6EEDCC7-3F7E-46FC-AF22-19251FED0F06}" srcOrd="0" destOrd="0" presId="urn:microsoft.com/office/officeart/2005/8/layout/cycle5"/>
    <dgm:cxn modelId="{D24DF5F3-1BFA-4CC5-8177-A4761EF30D4D}" type="presParOf" srcId="{EF8AE113-4C99-4DEE-A8FC-45EF4B53091A}" destId="{1631E438-A454-4B0B-B257-A70437086284}" srcOrd="0" destOrd="0" presId="urn:microsoft.com/office/officeart/2005/8/layout/cycle5"/>
    <dgm:cxn modelId="{75847E72-EBED-4138-A4CE-5B458C808113}" type="presParOf" srcId="{EF8AE113-4C99-4DEE-A8FC-45EF4B53091A}" destId="{A148E707-7D11-4127-9CB9-53246C8CD5D5}" srcOrd="1" destOrd="0" presId="urn:microsoft.com/office/officeart/2005/8/layout/cycle5"/>
    <dgm:cxn modelId="{4494B88F-DF9A-4C6C-BC43-03474693E291}" type="presParOf" srcId="{EF8AE113-4C99-4DEE-A8FC-45EF4B53091A}" destId="{B6EEDCC7-3F7E-46FC-AF22-19251FED0F06}" srcOrd="2" destOrd="0" presId="urn:microsoft.com/office/officeart/2005/8/layout/cycle5"/>
    <dgm:cxn modelId="{03CD4199-AD51-4AED-BB00-69C368F2C10C}" type="presParOf" srcId="{EF8AE113-4C99-4DEE-A8FC-45EF4B53091A}" destId="{90CFFAF1-3B61-4876-B3DF-0225DF01CFAE}" srcOrd="3" destOrd="0" presId="urn:microsoft.com/office/officeart/2005/8/layout/cycle5"/>
    <dgm:cxn modelId="{3F12369E-919D-4545-B288-5BB448034F34}" type="presParOf" srcId="{EF8AE113-4C99-4DEE-A8FC-45EF4B53091A}" destId="{E2B2F6FB-070A-4FBB-9C7B-2692897F4524}" srcOrd="4" destOrd="0" presId="urn:microsoft.com/office/officeart/2005/8/layout/cycle5"/>
    <dgm:cxn modelId="{63023B75-179E-4BBA-A0A6-17E5C83A2FD6}" type="presParOf" srcId="{EF8AE113-4C99-4DEE-A8FC-45EF4B53091A}" destId="{58649FAD-3F86-456D-8242-368CA7FDBE55}" srcOrd="5"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1E438-A454-4B0B-B257-A70437086284}">
      <dsp:nvSpPr>
        <dsp:cNvPr id="0" name=""/>
        <dsp:cNvSpPr/>
      </dsp:nvSpPr>
      <dsp:spPr>
        <a:xfrm>
          <a:off x="1091" y="939270"/>
          <a:ext cx="2654845" cy="1725649"/>
        </a:xfrm>
        <a:prstGeom prst="roundRect">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Take root and add character to it, write this to channel and increment character</a:t>
          </a:r>
        </a:p>
        <a:p>
          <a:pPr marL="0" lvl="0" indent="0" algn="ctr" defTabSz="711200">
            <a:lnSpc>
              <a:spcPct val="90000"/>
            </a:lnSpc>
            <a:spcBef>
              <a:spcPct val="0"/>
            </a:spcBef>
            <a:spcAft>
              <a:spcPct val="35000"/>
            </a:spcAft>
            <a:buNone/>
          </a:pPr>
          <a:r>
            <a:rPr lang="en-GB" sz="1600" kern="1200" dirty="0"/>
            <a:t>When exhausted characters, arrive and wait to signal the root should be updated</a:t>
          </a:r>
        </a:p>
      </dsp:txBody>
      <dsp:txXfrm>
        <a:off x="85330" y="1023509"/>
        <a:ext cx="2486367" cy="1557171"/>
      </dsp:txXfrm>
    </dsp:sp>
    <dsp:sp modelId="{B6EEDCC7-3F7E-46FC-AF22-19251FED0F06}">
      <dsp:nvSpPr>
        <dsp:cNvPr id="0" name=""/>
        <dsp:cNvSpPr/>
      </dsp:nvSpPr>
      <dsp:spPr>
        <a:xfrm>
          <a:off x="1328514" y="336609"/>
          <a:ext cx="2930971" cy="2930971"/>
        </a:xfrm>
        <a:custGeom>
          <a:avLst/>
          <a:gdLst/>
          <a:ahLst/>
          <a:cxnLst/>
          <a:rect l="0" t="0" r="0" b="0"/>
          <a:pathLst>
            <a:path>
              <a:moveTo>
                <a:pt x="616438" y="271011"/>
              </a:moveTo>
              <a:arcTo wR="1465485" hR="1465485" stAng="14075659" swAng="4248682"/>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0CFFAF1-3B61-4876-B3DF-0225DF01CFAE}">
      <dsp:nvSpPr>
        <dsp:cNvPr id="0" name=""/>
        <dsp:cNvSpPr/>
      </dsp:nvSpPr>
      <dsp:spPr>
        <a:xfrm>
          <a:off x="2932062" y="939270"/>
          <a:ext cx="2654845" cy="1725649"/>
        </a:xfrm>
        <a:prstGeom prst="roundRect">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Arrive and wait for root password to be updated</a:t>
          </a:r>
        </a:p>
      </dsp:txBody>
      <dsp:txXfrm>
        <a:off x="3016301" y="1023509"/>
        <a:ext cx="2486367" cy="1557171"/>
      </dsp:txXfrm>
    </dsp:sp>
    <dsp:sp modelId="{58649FAD-3F86-456D-8242-368CA7FDBE55}">
      <dsp:nvSpPr>
        <dsp:cNvPr id="0" name=""/>
        <dsp:cNvSpPr/>
      </dsp:nvSpPr>
      <dsp:spPr>
        <a:xfrm>
          <a:off x="1328514" y="336609"/>
          <a:ext cx="2930971" cy="2930971"/>
        </a:xfrm>
        <a:custGeom>
          <a:avLst/>
          <a:gdLst/>
          <a:ahLst/>
          <a:cxnLst/>
          <a:rect l="0" t="0" r="0" b="0"/>
          <a:pathLst>
            <a:path>
              <a:moveTo>
                <a:pt x="2314532" y="2659959"/>
              </a:moveTo>
              <a:arcTo wR="1465485" hR="1465485" stAng="3275659" swAng="4248682"/>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1E438-A454-4B0B-B257-A70437086284}">
      <dsp:nvSpPr>
        <dsp:cNvPr id="0" name=""/>
        <dsp:cNvSpPr/>
      </dsp:nvSpPr>
      <dsp:spPr>
        <a:xfrm>
          <a:off x="1091" y="939270"/>
          <a:ext cx="2654845" cy="1725649"/>
        </a:xfrm>
        <a:prstGeom prst="roundRect">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Arrive and wait for generation to finish</a:t>
          </a:r>
        </a:p>
      </dsp:txBody>
      <dsp:txXfrm>
        <a:off x="85330" y="1023509"/>
        <a:ext cx="2486367" cy="1557171"/>
      </dsp:txXfrm>
    </dsp:sp>
    <dsp:sp modelId="{B6EEDCC7-3F7E-46FC-AF22-19251FED0F06}">
      <dsp:nvSpPr>
        <dsp:cNvPr id="0" name=""/>
        <dsp:cNvSpPr/>
      </dsp:nvSpPr>
      <dsp:spPr>
        <a:xfrm>
          <a:off x="1328514" y="336609"/>
          <a:ext cx="2930971" cy="2930971"/>
        </a:xfrm>
        <a:custGeom>
          <a:avLst/>
          <a:gdLst/>
          <a:ahLst/>
          <a:cxnLst/>
          <a:rect l="0" t="0" r="0" b="0"/>
          <a:pathLst>
            <a:path>
              <a:moveTo>
                <a:pt x="616438" y="271011"/>
              </a:moveTo>
              <a:arcTo wR="1465485" hR="1465485" stAng="14075659" swAng="4248682"/>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0CFFAF1-3B61-4876-B3DF-0225DF01CFAE}">
      <dsp:nvSpPr>
        <dsp:cNvPr id="0" name=""/>
        <dsp:cNvSpPr/>
      </dsp:nvSpPr>
      <dsp:spPr>
        <a:xfrm>
          <a:off x="2932062" y="939270"/>
          <a:ext cx="2654845" cy="1725649"/>
        </a:xfrm>
        <a:prstGeom prst="roundRect">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Update the root password </a:t>
          </a:r>
        </a:p>
        <a:p>
          <a:pPr marL="0" lvl="0" indent="0" algn="ctr" defTabSz="800100">
            <a:lnSpc>
              <a:spcPct val="90000"/>
            </a:lnSpc>
            <a:spcBef>
              <a:spcPct val="0"/>
            </a:spcBef>
            <a:spcAft>
              <a:spcPct val="35000"/>
            </a:spcAft>
            <a:buNone/>
          </a:pPr>
          <a:r>
            <a:rPr lang="en-GB" sz="1800" kern="1200" dirty="0"/>
            <a:t>Once finished arrive and wait to signal generation may begin again</a:t>
          </a:r>
        </a:p>
      </dsp:txBody>
      <dsp:txXfrm>
        <a:off x="3016301" y="1023509"/>
        <a:ext cx="2486367" cy="1557171"/>
      </dsp:txXfrm>
    </dsp:sp>
    <dsp:sp modelId="{58649FAD-3F86-456D-8242-368CA7FDBE55}">
      <dsp:nvSpPr>
        <dsp:cNvPr id="0" name=""/>
        <dsp:cNvSpPr/>
      </dsp:nvSpPr>
      <dsp:spPr>
        <a:xfrm>
          <a:off x="1328514" y="336609"/>
          <a:ext cx="2930971" cy="2930971"/>
        </a:xfrm>
        <a:custGeom>
          <a:avLst/>
          <a:gdLst/>
          <a:ahLst/>
          <a:cxnLst/>
          <a:rect l="0" t="0" r="0" b="0"/>
          <a:pathLst>
            <a:path>
              <a:moveTo>
                <a:pt x="2314532" y="2659959"/>
              </a:moveTo>
              <a:arcTo wR="1465485" hR="1465485" stAng="3275659" swAng="4248682"/>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28A0C-612C-4BF1-9970-D38E9C7DCE7D}" type="datetimeFigureOut">
              <a:rPr lang="en-GB" smtClean="0"/>
              <a:t>28/06/2020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D70F4-3D14-43E2-9BC9-E66CE6056084}" type="slidenum">
              <a:rPr lang="en-GB" smtClean="0"/>
              <a:t>‹#›</a:t>
            </a:fld>
            <a:endParaRPr lang="en-GB"/>
          </a:p>
        </p:txBody>
      </p:sp>
    </p:spTree>
    <p:extLst>
      <p:ext uri="{BB962C8B-B14F-4D97-AF65-F5344CB8AC3E}">
        <p14:creationId xmlns:p14="http://schemas.microsoft.com/office/powerpoint/2010/main" val="164342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A3D70F4-3D14-43E2-9BC9-E66CE6056084}" type="slidenum">
              <a:rPr lang="en-GB" smtClean="0"/>
              <a:t>7</a:t>
            </a:fld>
            <a:endParaRPr lang="en-GB"/>
          </a:p>
        </p:txBody>
      </p:sp>
    </p:spTree>
    <p:extLst>
      <p:ext uri="{BB962C8B-B14F-4D97-AF65-F5344CB8AC3E}">
        <p14:creationId xmlns:p14="http://schemas.microsoft.com/office/powerpoint/2010/main" val="1123905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3D70F4-3D14-43E2-9BC9-E66CE6056084}" type="slidenum">
              <a:rPr lang="en-GB" smtClean="0"/>
              <a:t>18</a:t>
            </a:fld>
            <a:endParaRPr lang="en-GB"/>
          </a:p>
        </p:txBody>
      </p:sp>
    </p:spTree>
    <p:extLst>
      <p:ext uri="{BB962C8B-B14F-4D97-AF65-F5344CB8AC3E}">
        <p14:creationId xmlns:p14="http://schemas.microsoft.com/office/powerpoint/2010/main" val="70379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1E77E2-E929-4410-B81A-086760143B79}" type="datetime1">
              <a:rPr lang="en-GB" smtClean="0"/>
              <a:t>28/06/2020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794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DB8E-4214-4F23-8BCF-4CF9B85CC008}" type="datetime1">
              <a:rPr lang="en-GB" smtClean="0"/>
              <a:t>28/06/2020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312618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19B70F-0611-4A02-A822-5B04420D411E}" type="datetime1">
              <a:rPr lang="en-GB" smtClean="0"/>
              <a:t>28/06/2020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411230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854A5-0220-4C4A-B2B0-FFE659D86BF7}" type="datetime1">
              <a:rPr lang="en-GB" smtClean="0"/>
              <a:t>28/06/2020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155629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98690C-C62A-4586-B769-E382E1A028E0}" type="datetime1">
              <a:rPr lang="en-GB" smtClean="0"/>
              <a:t>28/06/2020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2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011CDC-8337-4FF5-8629-137FE54A2DE2}" type="datetime1">
              <a:rPr lang="en-GB" smtClean="0"/>
              <a:t>28/06/2020</a:t>
            </a:fld>
            <a:endParaRPr lang="en-GB"/>
          </a:p>
        </p:txBody>
      </p:sp>
      <p:sp>
        <p:nvSpPr>
          <p:cNvPr id="6" name="Footer Placeholder 5"/>
          <p:cNvSpPr>
            <a:spLocks noGrp="1"/>
          </p:cNvSpPr>
          <p:nvPr>
            <p:ph type="ftr" sz="quarter" idx="11"/>
          </p:nvPr>
        </p:nvSpPr>
        <p:spPr/>
        <p:txBody>
          <a:bodyPr/>
          <a:lstStyle/>
          <a:p>
            <a:r>
              <a:rPr lang="en-GB"/>
              <a:t>Jake Bretherton 1800231</a:t>
            </a:r>
          </a:p>
        </p:txBody>
      </p:sp>
      <p:sp>
        <p:nvSpPr>
          <p:cNvPr id="7" name="Slide Number Placeholder 6"/>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567951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B7633E-6304-4357-886E-39EA278BEA38}" type="datetime1">
              <a:rPr lang="en-GB" smtClean="0"/>
              <a:t>28/06/2020</a:t>
            </a:fld>
            <a:endParaRPr lang="en-GB"/>
          </a:p>
        </p:txBody>
      </p:sp>
      <p:sp>
        <p:nvSpPr>
          <p:cNvPr id="8" name="Footer Placeholder 7"/>
          <p:cNvSpPr>
            <a:spLocks noGrp="1"/>
          </p:cNvSpPr>
          <p:nvPr>
            <p:ph type="ftr" sz="quarter" idx="11"/>
          </p:nvPr>
        </p:nvSpPr>
        <p:spPr/>
        <p:txBody>
          <a:bodyPr/>
          <a:lstStyle/>
          <a:p>
            <a:r>
              <a:rPr lang="en-GB"/>
              <a:t>Jake Bretherton 1800231</a:t>
            </a:r>
          </a:p>
        </p:txBody>
      </p:sp>
      <p:sp>
        <p:nvSpPr>
          <p:cNvPr id="9" name="Slide Number Placeholder 8"/>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9391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94AB68-79ED-48B9-B241-FFBFFC960F93}" type="datetime1">
              <a:rPr lang="en-GB" smtClean="0"/>
              <a:t>28/06/2020</a:t>
            </a:fld>
            <a:endParaRPr lang="en-GB"/>
          </a:p>
        </p:txBody>
      </p:sp>
      <p:sp>
        <p:nvSpPr>
          <p:cNvPr id="4" name="Footer Placeholder 3"/>
          <p:cNvSpPr>
            <a:spLocks noGrp="1"/>
          </p:cNvSpPr>
          <p:nvPr>
            <p:ph type="ftr" sz="quarter" idx="11"/>
          </p:nvPr>
        </p:nvSpPr>
        <p:spPr/>
        <p:txBody>
          <a:bodyPr/>
          <a:lstStyle/>
          <a:p>
            <a:r>
              <a:rPr lang="en-GB"/>
              <a:t>Jake Bretherton 1800231</a:t>
            </a:r>
          </a:p>
        </p:txBody>
      </p:sp>
      <p:sp>
        <p:nvSpPr>
          <p:cNvPr id="5" name="Slide Number Placeholder 4"/>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256928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8AFF17-5826-4EF9-B91A-073CC0662BAF}" type="datetime1">
              <a:rPr lang="en-GB" smtClean="0"/>
              <a:t>28/06/2020</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Jake Bretherton 1800231</a:t>
            </a:r>
          </a:p>
        </p:txBody>
      </p:sp>
      <p:sp>
        <p:nvSpPr>
          <p:cNvPr id="9" name="Slide Number Placeholder 8"/>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2536543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E6B10C7-12EA-4697-8174-8740AC051348}" type="datetime1">
              <a:rPr lang="en-GB" smtClean="0"/>
              <a:t>28/06/2020</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Jake Bretherton 1800231</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6719B1-9F41-423B-B0B6-4037353110C0}" type="slidenum">
              <a:rPr lang="en-GB" smtClean="0"/>
              <a:t>‹#›</a:t>
            </a:fld>
            <a:endParaRPr lang="en-GB"/>
          </a:p>
        </p:txBody>
      </p:sp>
    </p:spTree>
    <p:extLst>
      <p:ext uri="{BB962C8B-B14F-4D97-AF65-F5344CB8AC3E}">
        <p14:creationId xmlns:p14="http://schemas.microsoft.com/office/powerpoint/2010/main" val="30423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DC73D2-0506-4796-8669-0B7F19D735C6}" type="datetime1">
              <a:rPr lang="en-GB" smtClean="0"/>
              <a:t>28/06/2020</a:t>
            </a:fld>
            <a:endParaRPr lang="en-GB"/>
          </a:p>
        </p:txBody>
      </p:sp>
      <p:sp>
        <p:nvSpPr>
          <p:cNvPr id="6" name="Footer Placeholder 5"/>
          <p:cNvSpPr>
            <a:spLocks noGrp="1"/>
          </p:cNvSpPr>
          <p:nvPr>
            <p:ph type="ftr" sz="quarter" idx="11"/>
          </p:nvPr>
        </p:nvSpPr>
        <p:spPr/>
        <p:txBody>
          <a:bodyPr/>
          <a:lstStyle/>
          <a:p>
            <a:r>
              <a:rPr lang="en-GB"/>
              <a:t>Jake Bretherton 1800231</a:t>
            </a:r>
          </a:p>
        </p:txBody>
      </p:sp>
      <p:sp>
        <p:nvSpPr>
          <p:cNvPr id="7" name="Slide Number Placeholder 6"/>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403254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3A5280-7747-45B5-8A82-4B8F14A2209D}" type="datetime1">
              <a:rPr lang="en-GB" smtClean="0"/>
              <a:t>28/06/2020</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Jake Bretherton 1800231</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6719B1-9F41-423B-B0B6-4037353110C0}"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6804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293A-4A27-4137-A417-83325E1F3859}"/>
              </a:ext>
            </a:extLst>
          </p:cNvPr>
          <p:cNvSpPr>
            <a:spLocks noGrp="1"/>
          </p:cNvSpPr>
          <p:nvPr>
            <p:ph type="ctrTitle"/>
          </p:nvPr>
        </p:nvSpPr>
        <p:spPr>
          <a:noFill/>
        </p:spPr>
        <p:txBody>
          <a:bodyPr/>
          <a:lstStyle/>
          <a:p>
            <a:r>
              <a:rPr lang="en-GB" dirty="0"/>
              <a:t>Password Cracking         in Parallel </a:t>
            </a:r>
          </a:p>
        </p:txBody>
      </p:sp>
      <p:sp>
        <p:nvSpPr>
          <p:cNvPr id="3" name="Subtitle 2">
            <a:extLst>
              <a:ext uri="{FF2B5EF4-FFF2-40B4-BE49-F238E27FC236}">
                <a16:creationId xmlns:a16="http://schemas.microsoft.com/office/drawing/2014/main" id="{3C769CA0-B542-4E7F-9A5D-3469E2FF317E}"/>
              </a:ext>
            </a:extLst>
          </p:cNvPr>
          <p:cNvSpPr>
            <a:spLocks noGrp="1"/>
          </p:cNvSpPr>
          <p:nvPr>
            <p:ph type="subTitle" idx="1"/>
          </p:nvPr>
        </p:nvSpPr>
        <p:spPr/>
        <p:txBody>
          <a:bodyPr/>
          <a:lstStyle/>
          <a:p>
            <a:r>
              <a:rPr lang="en-GB" dirty="0"/>
              <a:t>CMP202 Jake Bretherton 1800231</a:t>
            </a:r>
          </a:p>
        </p:txBody>
      </p:sp>
      <p:sp>
        <p:nvSpPr>
          <p:cNvPr id="4" name="Footer Placeholder 3">
            <a:extLst>
              <a:ext uri="{FF2B5EF4-FFF2-40B4-BE49-F238E27FC236}">
                <a16:creationId xmlns:a16="http://schemas.microsoft.com/office/drawing/2014/main" id="{DF992DCA-AB40-440C-96C0-211E168833D9}"/>
              </a:ext>
            </a:extLst>
          </p:cNvPr>
          <p:cNvSpPr>
            <a:spLocks noGrp="1"/>
          </p:cNvSpPr>
          <p:nvPr>
            <p:ph type="ftr" sz="quarter" idx="11"/>
          </p:nvPr>
        </p:nvSpPr>
        <p:spPr/>
        <p:txBody>
          <a:bodyPr/>
          <a:lstStyle/>
          <a:p>
            <a:r>
              <a:rPr lang="en-GB" dirty="0"/>
              <a:t>Jake Bretherton 1800231</a:t>
            </a:r>
          </a:p>
        </p:txBody>
      </p:sp>
    </p:spTree>
    <p:extLst>
      <p:ext uri="{BB962C8B-B14F-4D97-AF65-F5344CB8AC3E}">
        <p14:creationId xmlns:p14="http://schemas.microsoft.com/office/powerpoint/2010/main" val="510983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3AC3-1663-48B7-BA5E-396C829861E8}"/>
              </a:ext>
            </a:extLst>
          </p:cNvPr>
          <p:cNvSpPr>
            <a:spLocks noGrp="1"/>
          </p:cNvSpPr>
          <p:nvPr>
            <p:ph type="title"/>
          </p:nvPr>
        </p:nvSpPr>
        <p:spPr/>
        <p:txBody>
          <a:bodyPr/>
          <a:lstStyle/>
          <a:p>
            <a:r>
              <a:rPr lang="en-GB" dirty="0"/>
              <a:t>Barrier</a:t>
            </a:r>
          </a:p>
        </p:txBody>
      </p:sp>
      <p:sp>
        <p:nvSpPr>
          <p:cNvPr id="3" name="Content Placeholder 2">
            <a:extLst>
              <a:ext uri="{FF2B5EF4-FFF2-40B4-BE49-F238E27FC236}">
                <a16:creationId xmlns:a16="http://schemas.microsoft.com/office/drawing/2014/main" id="{A670843E-BAEB-4DE8-BF12-35BB90A9BB8E}"/>
              </a:ext>
            </a:extLst>
          </p:cNvPr>
          <p:cNvSpPr>
            <a:spLocks noGrp="1"/>
          </p:cNvSpPr>
          <p:nvPr>
            <p:ph idx="1"/>
          </p:nvPr>
        </p:nvSpPr>
        <p:spPr/>
        <p:txBody>
          <a:bodyPr/>
          <a:lstStyle/>
          <a:p>
            <a:r>
              <a:rPr lang="en-GB" dirty="0"/>
              <a:t>Arrival to the barrier is protected by a mutex lock, as it requires modifying the state of the barrier to increase the number of counted arrived threads (and possibly unlocking the barrier. There is an inherent race condition to arriving.</a:t>
            </a:r>
          </a:p>
          <a:p>
            <a:r>
              <a:rPr lang="en-GB" dirty="0"/>
              <a:t>If not all threads have arrived at the barrier then the thread is suspended and the mutex lock automatically released.</a:t>
            </a:r>
          </a:p>
        </p:txBody>
      </p:sp>
      <p:sp>
        <p:nvSpPr>
          <p:cNvPr id="4" name="Footer Placeholder 3">
            <a:extLst>
              <a:ext uri="{FF2B5EF4-FFF2-40B4-BE49-F238E27FC236}">
                <a16:creationId xmlns:a16="http://schemas.microsoft.com/office/drawing/2014/main" id="{476E28D0-318F-461C-BA42-C9036AAE447C}"/>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ABCB1273-8250-4795-A21B-A6D8DF4449EF}"/>
              </a:ext>
            </a:extLst>
          </p:cNvPr>
          <p:cNvPicPr>
            <a:picLocks noChangeAspect="1"/>
          </p:cNvPicPr>
          <p:nvPr/>
        </p:nvPicPr>
        <p:blipFill>
          <a:blip r:embed="rId2"/>
          <a:stretch>
            <a:fillRect/>
          </a:stretch>
        </p:blipFill>
        <p:spPr>
          <a:xfrm>
            <a:off x="699020" y="3630276"/>
            <a:ext cx="11005747" cy="2427354"/>
          </a:xfrm>
          <a:prstGeom prst="rect">
            <a:avLst/>
          </a:prstGeom>
        </p:spPr>
      </p:pic>
    </p:spTree>
    <p:extLst>
      <p:ext uri="{BB962C8B-B14F-4D97-AF65-F5344CB8AC3E}">
        <p14:creationId xmlns:p14="http://schemas.microsoft.com/office/powerpoint/2010/main" val="38657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D3A95-AA4E-409B-BDAE-CFD9BDE8F1AD}"/>
              </a:ext>
            </a:extLst>
          </p:cNvPr>
          <p:cNvSpPr>
            <a:spLocks noGrp="1"/>
          </p:cNvSpPr>
          <p:nvPr>
            <p:ph type="title"/>
          </p:nvPr>
        </p:nvSpPr>
        <p:spPr/>
        <p:txBody>
          <a:bodyPr/>
          <a:lstStyle/>
          <a:p>
            <a:r>
              <a:rPr lang="en-GB"/>
              <a:t>Semaphore</a:t>
            </a:r>
            <a:endParaRPr lang="en-GB" dirty="0"/>
          </a:p>
        </p:txBody>
      </p:sp>
      <p:sp>
        <p:nvSpPr>
          <p:cNvPr id="4" name="Footer Placeholder 3">
            <a:extLst>
              <a:ext uri="{FF2B5EF4-FFF2-40B4-BE49-F238E27FC236}">
                <a16:creationId xmlns:a16="http://schemas.microsoft.com/office/drawing/2014/main" id="{F88902FD-7C90-4D5B-812E-8DF1B355BFC3}"/>
              </a:ext>
            </a:extLst>
          </p:cNvPr>
          <p:cNvSpPr>
            <a:spLocks noGrp="1"/>
          </p:cNvSpPr>
          <p:nvPr>
            <p:ph type="ftr" sz="quarter" idx="11"/>
          </p:nvPr>
        </p:nvSpPr>
        <p:spPr/>
        <p:txBody>
          <a:bodyPr/>
          <a:lstStyle/>
          <a:p>
            <a:r>
              <a:rPr lang="en-GB"/>
              <a:t>Jake Bretherton 1800231</a:t>
            </a:r>
          </a:p>
        </p:txBody>
      </p:sp>
      <p:sp>
        <p:nvSpPr>
          <p:cNvPr id="5" name="Content Placeholder 2">
            <a:extLst>
              <a:ext uri="{FF2B5EF4-FFF2-40B4-BE49-F238E27FC236}">
                <a16:creationId xmlns:a16="http://schemas.microsoft.com/office/drawing/2014/main" id="{4CB3DD4E-F180-4A77-A4FB-8C6527FD882D}"/>
              </a:ext>
            </a:extLst>
          </p:cNvPr>
          <p:cNvSpPr>
            <a:spLocks noGrp="1"/>
          </p:cNvSpPr>
          <p:nvPr>
            <p:ph idx="1"/>
          </p:nvPr>
        </p:nvSpPr>
        <p:spPr>
          <a:xfrm>
            <a:off x="1097280" y="1845734"/>
            <a:ext cx="10058400" cy="4023360"/>
          </a:xfrm>
        </p:spPr>
        <p:txBody>
          <a:bodyPr/>
          <a:lstStyle/>
          <a:p>
            <a:r>
              <a:rPr lang="en-GB" dirty="0"/>
              <a:t>A mutex lock is acquired as signalling and waiting on a semaphore both alter the pool count and therefore represent a race condition.</a:t>
            </a:r>
          </a:p>
          <a:p>
            <a:r>
              <a:rPr lang="en-GB" dirty="0"/>
              <a:t>If the thread suspends waiting for a signal then the mutex it automatically released until woken up (when it reacquired) </a:t>
            </a:r>
          </a:p>
        </p:txBody>
      </p:sp>
      <p:pic>
        <p:nvPicPr>
          <p:cNvPr id="3" name="Picture 2">
            <a:extLst>
              <a:ext uri="{FF2B5EF4-FFF2-40B4-BE49-F238E27FC236}">
                <a16:creationId xmlns:a16="http://schemas.microsoft.com/office/drawing/2014/main" id="{41DAE144-7574-493B-8000-7B75AC93AC05}"/>
              </a:ext>
            </a:extLst>
          </p:cNvPr>
          <p:cNvPicPr>
            <a:picLocks noChangeAspect="1"/>
          </p:cNvPicPr>
          <p:nvPr/>
        </p:nvPicPr>
        <p:blipFill>
          <a:blip r:embed="rId2"/>
          <a:stretch>
            <a:fillRect/>
          </a:stretch>
        </p:blipFill>
        <p:spPr>
          <a:xfrm>
            <a:off x="1858609" y="3197280"/>
            <a:ext cx="7844672" cy="1522958"/>
          </a:xfrm>
          <a:prstGeom prst="rect">
            <a:avLst/>
          </a:prstGeom>
        </p:spPr>
      </p:pic>
      <p:pic>
        <p:nvPicPr>
          <p:cNvPr id="6" name="Picture 5">
            <a:extLst>
              <a:ext uri="{FF2B5EF4-FFF2-40B4-BE49-F238E27FC236}">
                <a16:creationId xmlns:a16="http://schemas.microsoft.com/office/drawing/2014/main" id="{5C7733F8-10B6-40BC-9B4C-45075611B2AC}"/>
              </a:ext>
            </a:extLst>
          </p:cNvPr>
          <p:cNvPicPr>
            <a:picLocks noChangeAspect="1"/>
          </p:cNvPicPr>
          <p:nvPr/>
        </p:nvPicPr>
        <p:blipFill>
          <a:blip r:embed="rId3"/>
          <a:stretch>
            <a:fillRect/>
          </a:stretch>
        </p:blipFill>
        <p:spPr>
          <a:xfrm>
            <a:off x="1858609" y="4720238"/>
            <a:ext cx="8711981" cy="1522959"/>
          </a:xfrm>
          <a:prstGeom prst="rect">
            <a:avLst/>
          </a:prstGeom>
        </p:spPr>
      </p:pic>
    </p:spTree>
    <p:extLst>
      <p:ext uri="{BB962C8B-B14F-4D97-AF65-F5344CB8AC3E}">
        <p14:creationId xmlns:p14="http://schemas.microsoft.com/office/powerpoint/2010/main" val="78426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EBD9-E749-4252-8B0F-FCF21E86ADBF}"/>
              </a:ext>
            </a:extLst>
          </p:cNvPr>
          <p:cNvSpPr>
            <a:spLocks noGrp="1"/>
          </p:cNvSpPr>
          <p:nvPr>
            <p:ph type="title"/>
          </p:nvPr>
        </p:nvSpPr>
        <p:spPr/>
        <p:txBody>
          <a:bodyPr/>
          <a:lstStyle/>
          <a:p>
            <a:r>
              <a:rPr lang="en-GB" dirty="0"/>
              <a:t>Channel</a:t>
            </a:r>
          </a:p>
        </p:txBody>
      </p:sp>
      <p:sp>
        <p:nvSpPr>
          <p:cNvPr id="3" name="Content Placeholder 2">
            <a:extLst>
              <a:ext uri="{FF2B5EF4-FFF2-40B4-BE49-F238E27FC236}">
                <a16:creationId xmlns:a16="http://schemas.microsoft.com/office/drawing/2014/main" id="{30F8B8C5-1F44-4CD4-8345-22C01A229F6E}"/>
              </a:ext>
            </a:extLst>
          </p:cNvPr>
          <p:cNvSpPr>
            <a:spLocks noGrp="1"/>
          </p:cNvSpPr>
          <p:nvPr>
            <p:ph idx="1"/>
          </p:nvPr>
        </p:nvSpPr>
        <p:spPr/>
        <p:txBody>
          <a:bodyPr/>
          <a:lstStyle/>
          <a:p>
            <a:r>
              <a:rPr lang="en-GB" dirty="0"/>
              <a:t>Requires two semaphores, one to hold the number of elements in the channel, another to hold the number of empty spaces in the channel.</a:t>
            </a:r>
          </a:p>
          <a:p>
            <a:r>
              <a:rPr lang="en-GB" dirty="0"/>
              <a:t>A mutex lock is needed to write to the channel, as well as read from it as reading removes the item read.</a:t>
            </a:r>
          </a:p>
          <a:p>
            <a:endParaRPr lang="en-GB" dirty="0"/>
          </a:p>
        </p:txBody>
      </p:sp>
      <p:sp>
        <p:nvSpPr>
          <p:cNvPr id="4" name="Footer Placeholder 3">
            <a:extLst>
              <a:ext uri="{FF2B5EF4-FFF2-40B4-BE49-F238E27FC236}">
                <a16:creationId xmlns:a16="http://schemas.microsoft.com/office/drawing/2014/main" id="{C5FBCD29-976C-4AE5-AEE6-6CD87FEDA6C8}"/>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67967E6F-7AAB-48CF-9E1F-BFD90C61B79F}"/>
              </a:ext>
            </a:extLst>
          </p:cNvPr>
          <p:cNvPicPr>
            <a:picLocks noChangeAspect="1"/>
          </p:cNvPicPr>
          <p:nvPr/>
        </p:nvPicPr>
        <p:blipFill>
          <a:blip r:embed="rId2"/>
          <a:stretch>
            <a:fillRect/>
          </a:stretch>
        </p:blipFill>
        <p:spPr>
          <a:xfrm>
            <a:off x="1097280" y="3280897"/>
            <a:ext cx="6217272" cy="1969082"/>
          </a:xfrm>
          <a:prstGeom prst="rect">
            <a:avLst/>
          </a:prstGeom>
        </p:spPr>
      </p:pic>
      <p:pic>
        <p:nvPicPr>
          <p:cNvPr id="6" name="Picture 5">
            <a:extLst>
              <a:ext uri="{FF2B5EF4-FFF2-40B4-BE49-F238E27FC236}">
                <a16:creationId xmlns:a16="http://schemas.microsoft.com/office/drawing/2014/main" id="{80F6EDE7-2C96-463E-8D06-BA1DCEDF7436}"/>
              </a:ext>
            </a:extLst>
          </p:cNvPr>
          <p:cNvPicPr>
            <a:picLocks noChangeAspect="1"/>
          </p:cNvPicPr>
          <p:nvPr/>
        </p:nvPicPr>
        <p:blipFill>
          <a:blip r:embed="rId3"/>
          <a:stretch>
            <a:fillRect/>
          </a:stretch>
        </p:blipFill>
        <p:spPr>
          <a:xfrm>
            <a:off x="4092794" y="4202088"/>
            <a:ext cx="7748464" cy="1969082"/>
          </a:xfrm>
          <a:prstGeom prst="rect">
            <a:avLst/>
          </a:prstGeom>
        </p:spPr>
      </p:pic>
    </p:spTree>
    <p:extLst>
      <p:ext uri="{BB962C8B-B14F-4D97-AF65-F5344CB8AC3E}">
        <p14:creationId xmlns:p14="http://schemas.microsoft.com/office/powerpoint/2010/main" val="3832520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7C2D-97F8-47B1-8588-22D2FADD9A61}"/>
              </a:ext>
            </a:extLst>
          </p:cNvPr>
          <p:cNvSpPr>
            <a:spLocks noGrp="1"/>
          </p:cNvSpPr>
          <p:nvPr>
            <p:ph type="title"/>
          </p:nvPr>
        </p:nvSpPr>
        <p:spPr/>
        <p:txBody>
          <a:bodyPr/>
          <a:lstStyle/>
          <a:p>
            <a:r>
              <a:rPr lang="en-GB" dirty="0"/>
              <a:t>Model</a:t>
            </a:r>
          </a:p>
        </p:txBody>
      </p:sp>
      <p:sp>
        <p:nvSpPr>
          <p:cNvPr id="4" name="Footer Placeholder 3">
            <a:extLst>
              <a:ext uri="{FF2B5EF4-FFF2-40B4-BE49-F238E27FC236}">
                <a16:creationId xmlns:a16="http://schemas.microsoft.com/office/drawing/2014/main" id="{1EA21F20-A9BF-4C2B-AB54-75662F5EFB87}"/>
              </a:ext>
            </a:extLst>
          </p:cNvPr>
          <p:cNvSpPr>
            <a:spLocks noGrp="1"/>
          </p:cNvSpPr>
          <p:nvPr>
            <p:ph type="ftr" sz="quarter" idx="11"/>
          </p:nvPr>
        </p:nvSpPr>
        <p:spPr/>
        <p:txBody>
          <a:bodyPr/>
          <a:lstStyle/>
          <a:p>
            <a:r>
              <a:rPr lang="en-GB"/>
              <a:t>Jake Bretherton 1800231</a:t>
            </a:r>
          </a:p>
        </p:txBody>
      </p:sp>
      <p:sp>
        <p:nvSpPr>
          <p:cNvPr id="9" name="Rectangle 8">
            <a:extLst>
              <a:ext uri="{FF2B5EF4-FFF2-40B4-BE49-F238E27FC236}">
                <a16:creationId xmlns:a16="http://schemas.microsoft.com/office/drawing/2014/main" id="{6807D814-28A8-4E21-9ED4-C76886779CE8}"/>
              </a:ext>
            </a:extLst>
          </p:cNvPr>
          <p:cNvSpPr/>
          <p:nvPr/>
        </p:nvSpPr>
        <p:spPr>
          <a:xfrm>
            <a:off x="3322231"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Plain Text Password</a:t>
            </a:r>
            <a:endParaRPr lang="en-GB" sz="800" dirty="0"/>
          </a:p>
        </p:txBody>
      </p:sp>
      <p:sp>
        <p:nvSpPr>
          <p:cNvPr id="11" name="Rectangle: Rounded Corners 10">
            <a:extLst>
              <a:ext uri="{FF2B5EF4-FFF2-40B4-BE49-F238E27FC236}">
                <a16:creationId xmlns:a16="http://schemas.microsoft.com/office/drawing/2014/main" id="{93C5EA07-6680-4EE2-B3DC-6583F8A0A983}"/>
              </a:ext>
            </a:extLst>
          </p:cNvPr>
          <p:cNvSpPr/>
          <p:nvPr/>
        </p:nvSpPr>
        <p:spPr>
          <a:xfrm>
            <a:off x="1234180"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Single character</a:t>
            </a:r>
            <a:endParaRPr lang="en-GB" dirty="0"/>
          </a:p>
        </p:txBody>
      </p:sp>
      <p:sp>
        <p:nvSpPr>
          <p:cNvPr id="7" name="Rectangle: Rounded Corners 6">
            <a:extLst>
              <a:ext uri="{FF2B5EF4-FFF2-40B4-BE49-F238E27FC236}">
                <a16:creationId xmlns:a16="http://schemas.microsoft.com/office/drawing/2014/main" id="{214D595C-4DAD-4B6F-9218-E6743AB4AB3F}"/>
              </a:ext>
            </a:extLst>
          </p:cNvPr>
          <p:cNvSpPr/>
          <p:nvPr/>
        </p:nvSpPr>
        <p:spPr>
          <a:xfrm>
            <a:off x="1234179" y="36264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Root word</a:t>
            </a:r>
            <a:endParaRPr lang="en-GB" dirty="0"/>
          </a:p>
        </p:txBody>
      </p:sp>
      <p:sp>
        <p:nvSpPr>
          <p:cNvPr id="3" name="Arrow: Right 2">
            <a:extLst>
              <a:ext uri="{FF2B5EF4-FFF2-40B4-BE49-F238E27FC236}">
                <a16:creationId xmlns:a16="http://schemas.microsoft.com/office/drawing/2014/main" id="{CC31B8BB-4AF2-4A2B-8D05-6BEFF0F24065}"/>
              </a:ext>
            </a:extLst>
          </p:cNvPr>
          <p:cNvSpPr/>
          <p:nvPr/>
        </p:nvSpPr>
        <p:spPr>
          <a:xfrm>
            <a:off x="2621682"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5" name="Arrow: Circular 4">
            <a:extLst>
              <a:ext uri="{FF2B5EF4-FFF2-40B4-BE49-F238E27FC236}">
                <a16:creationId xmlns:a16="http://schemas.microsoft.com/office/drawing/2014/main" id="{EFC33694-A4D1-4F0A-A515-101B2D4E3387}"/>
              </a:ext>
            </a:extLst>
          </p:cNvPr>
          <p:cNvSpPr/>
          <p:nvPr/>
        </p:nvSpPr>
        <p:spPr>
          <a:xfrm rot="5400000" flipV="1">
            <a:off x="821705"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4" name="TextBox 13">
            <a:extLst>
              <a:ext uri="{FF2B5EF4-FFF2-40B4-BE49-F238E27FC236}">
                <a16:creationId xmlns:a16="http://schemas.microsoft.com/office/drawing/2014/main" id="{8C5F293B-AED2-4F10-8BEA-958387F0620B}"/>
              </a:ext>
            </a:extLst>
          </p:cNvPr>
          <p:cNvSpPr txBox="1"/>
          <p:nvPr/>
        </p:nvSpPr>
        <p:spPr>
          <a:xfrm>
            <a:off x="944618" y="3229047"/>
            <a:ext cx="579120" cy="276999"/>
          </a:xfrm>
          <a:prstGeom prst="rect">
            <a:avLst/>
          </a:prstGeom>
          <a:noFill/>
        </p:spPr>
        <p:txBody>
          <a:bodyPr wrap="square" rtlCol="0">
            <a:spAutoFit/>
          </a:bodyPr>
          <a:lstStyle/>
          <a:p>
            <a:r>
              <a:rPr lang="en-GB" sz="1200" dirty="0"/>
              <a:t>Signal</a:t>
            </a:r>
          </a:p>
        </p:txBody>
      </p:sp>
      <p:sp>
        <p:nvSpPr>
          <p:cNvPr id="15" name="Arrow: Circular 14">
            <a:extLst>
              <a:ext uri="{FF2B5EF4-FFF2-40B4-BE49-F238E27FC236}">
                <a16:creationId xmlns:a16="http://schemas.microsoft.com/office/drawing/2014/main" id="{E763A76C-6664-4DE4-87AA-DDB7189F368E}"/>
              </a:ext>
            </a:extLst>
          </p:cNvPr>
          <p:cNvSpPr/>
          <p:nvPr/>
        </p:nvSpPr>
        <p:spPr>
          <a:xfrm rot="16200000" flipV="1">
            <a:off x="2193310"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6" name="TextBox 15">
            <a:extLst>
              <a:ext uri="{FF2B5EF4-FFF2-40B4-BE49-F238E27FC236}">
                <a16:creationId xmlns:a16="http://schemas.microsoft.com/office/drawing/2014/main" id="{F0FD15F2-AA9D-4A95-9529-4728581033E3}"/>
              </a:ext>
            </a:extLst>
          </p:cNvPr>
          <p:cNvSpPr txBox="1"/>
          <p:nvPr/>
        </p:nvSpPr>
        <p:spPr>
          <a:xfrm>
            <a:off x="2234153" y="3229047"/>
            <a:ext cx="661190" cy="276999"/>
          </a:xfrm>
          <a:prstGeom prst="rect">
            <a:avLst/>
          </a:prstGeom>
          <a:noFill/>
        </p:spPr>
        <p:txBody>
          <a:bodyPr wrap="square" rtlCol="0">
            <a:spAutoFit/>
          </a:bodyPr>
          <a:lstStyle/>
          <a:p>
            <a:r>
              <a:rPr lang="en-GB" sz="1200" dirty="0"/>
              <a:t>Update</a:t>
            </a:r>
          </a:p>
        </p:txBody>
      </p:sp>
      <p:sp>
        <p:nvSpPr>
          <p:cNvPr id="18" name="Arrow: Right 17">
            <a:extLst>
              <a:ext uri="{FF2B5EF4-FFF2-40B4-BE49-F238E27FC236}">
                <a16:creationId xmlns:a16="http://schemas.microsoft.com/office/drawing/2014/main" id="{A24CB15A-4B8C-4DAE-A401-877BDF5EB88F}"/>
              </a:ext>
            </a:extLst>
          </p:cNvPr>
          <p:cNvSpPr/>
          <p:nvPr/>
        </p:nvSpPr>
        <p:spPr>
          <a:xfrm>
            <a:off x="4709734"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1" name="Rectangle: Rounded Corners 20">
            <a:extLst>
              <a:ext uri="{FF2B5EF4-FFF2-40B4-BE49-F238E27FC236}">
                <a16:creationId xmlns:a16="http://schemas.microsoft.com/office/drawing/2014/main" id="{612BA9F7-F279-4A07-9B4A-D02776A0C376}"/>
              </a:ext>
            </a:extLst>
          </p:cNvPr>
          <p:cNvSpPr/>
          <p:nvPr/>
        </p:nvSpPr>
        <p:spPr>
          <a:xfrm>
            <a:off x="5410283"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sp>
        <p:nvSpPr>
          <p:cNvPr id="22" name="Rectangle 21">
            <a:extLst>
              <a:ext uri="{FF2B5EF4-FFF2-40B4-BE49-F238E27FC236}">
                <a16:creationId xmlns:a16="http://schemas.microsoft.com/office/drawing/2014/main" id="{1BC80D9C-FB92-46B2-90AF-53577A7BE643}"/>
              </a:ext>
            </a:extLst>
          </p:cNvPr>
          <p:cNvSpPr/>
          <p:nvPr/>
        </p:nvSpPr>
        <p:spPr>
          <a:xfrm>
            <a:off x="7498334"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Password Hash Pair</a:t>
            </a:r>
            <a:endParaRPr lang="en-GB" sz="800" dirty="0"/>
          </a:p>
        </p:txBody>
      </p:sp>
      <p:sp>
        <p:nvSpPr>
          <p:cNvPr id="23" name="Arrow: Right 22">
            <a:extLst>
              <a:ext uri="{FF2B5EF4-FFF2-40B4-BE49-F238E27FC236}">
                <a16:creationId xmlns:a16="http://schemas.microsoft.com/office/drawing/2014/main" id="{0F47D9FD-6AB5-4ECB-B8D0-CE8B69983D63}"/>
              </a:ext>
            </a:extLst>
          </p:cNvPr>
          <p:cNvSpPr/>
          <p:nvPr/>
        </p:nvSpPr>
        <p:spPr>
          <a:xfrm>
            <a:off x="6797785"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4" name="Arrow: Right 23">
            <a:extLst>
              <a:ext uri="{FF2B5EF4-FFF2-40B4-BE49-F238E27FC236}">
                <a16:creationId xmlns:a16="http://schemas.microsoft.com/office/drawing/2014/main" id="{6948ACD7-97E6-4E29-9903-C3462677793F}"/>
              </a:ext>
            </a:extLst>
          </p:cNvPr>
          <p:cNvSpPr/>
          <p:nvPr/>
        </p:nvSpPr>
        <p:spPr>
          <a:xfrm flipH="1">
            <a:off x="8885837" y="3973322"/>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5" name="Rectangle: Rounded Corners 24">
            <a:extLst>
              <a:ext uri="{FF2B5EF4-FFF2-40B4-BE49-F238E27FC236}">
                <a16:creationId xmlns:a16="http://schemas.microsoft.com/office/drawing/2014/main" id="{2D25F050-21CE-49FE-A0D5-A4C1CF1898CA}"/>
              </a:ext>
            </a:extLst>
          </p:cNvPr>
          <p:cNvSpPr/>
          <p:nvPr/>
        </p:nvSpPr>
        <p:spPr>
          <a:xfrm>
            <a:off x="9586386" y="2193576"/>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Compare Hash to Target</a:t>
            </a:r>
            <a:endParaRPr lang="en-GB" sz="700" dirty="0"/>
          </a:p>
        </p:txBody>
      </p:sp>
      <p:sp>
        <p:nvSpPr>
          <p:cNvPr id="26" name="Rectangle 25">
            <a:extLst>
              <a:ext uri="{FF2B5EF4-FFF2-40B4-BE49-F238E27FC236}">
                <a16:creationId xmlns:a16="http://schemas.microsoft.com/office/drawing/2014/main" id="{798BEFFE-E65D-431F-B4C4-CD7CC0EAA5D6}"/>
              </a:ext>
            </a:extLst>
          </p:cNvPr>
          <p:cNvSpPr/>
          <p:nvPr/>
        </p:nvSpPr>
        <p:spPr>
          <a:xfrm>
            <a:off x="9586384" y="3780021"/>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Found Password</a:t>
            </a:r>
            <a:endParaRPr lang="en-GB" sz="800" dirty="0"/>
          </a:p>
        </p:txBody>
      </p:sp>
      <p:sp>
        <p:nvSpPr>
          <p:cNvPr id="28" name="Arrow: Right 27">
            <a:extLst>
              <a:ext uri="{FF2B5EF4-FFF2-40B4-BE49-F238E27FC236}">
                <a16:creationId xmlns:a16="http://schemas.microsoft.com/office/drawing/2014/main" id="{DB5F5600-0D9D-4686-A0EC-CC990D2D643F}"/>
              </a:ext>
            </a:extLst>
          </p:cNvPr>
          <p:cNvSpPr/>
          <p:nvPr/>
        </p:nvSpPr>
        <p:spPr>
          <a:xfrm rot="5400000">
            <a:off x="9944113" y="3284975"/>
            <a:ext cx="672046"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9" name="Arrow: Right 28">
            <a:extLst>
              <a:ext uri="{FF2B5EF4-FFF2-40B4-BE49-F238E27FC236}">
                <a16:creationId xmlns:a16="http://schemas.microsoft.com/office/drawing/2014/main" id="{AFA17970-D04E-4FDB-8A1F-41AEF5FED8DB}"/>
              </a:ext>
            </a:extLst>
          </p:cNvPr>
          <p:cNvSpPr/>
          <p:nvPr/>
        </p:nvSpPr>
        <p:spPr>
          <a:xfrm>
            <a:off x="8885835" y="2503531"/>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30" name="Rectangle: Rounded Corners 29">
            <a:extLst>
              <a:ext uri="{FF2B5EF4-FFF2-40B4-BE49-F238E27FC236}">
                <a16:creationId xmlns:a16="http://schemas.microsoft.com/office/drawing/2014/main" id="{97ADC845-3E76-4EF4-9AEA-1C7615DEEC25}"/>
              </a:ext>
            </a:extLst>
          </p:cNvPr>
          <p:cNvSpPr/>
          <p:nvPr/>
        </p:nvSpPr>
        <p:spPr>
          <a:xfrm>
            <a:off x="7498332" y="3675148"/>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endParaRPr lang="en-GB" sz="800" u="sng" dirty="0"/>
          </a:p>
          <a:p>
            <a:pPr algn="ctr"/>
            <a:r>
              <a:rPr lang="en-GB" sz="1600" dirty="0"/>
              <a:t>Wait for end of Search</a:t>
            </a:r>
          </a:p>
        </p:txBody>
      </p:sp>
      <p:sp>
        <p:nvSpPr>
          <p:cNvPr id="31" name="Oval 30">
            <a:extLst>
              <a:ext uri="{FF2B5EF4-FFF2-40B4-BE49-F238E27FC236}">
                <a16:creationId xmlns:a16="http://schemas.microsoft.com/office/drawing/2014/main" id="{545E888B-52ED-4956-9664-7B91775A7646}"/>
              </a:ext>
            </a:extLst>
          </p:cNvPr>
          <p:cNvSpPr/>
          <p:nvPr/>
        </p:nvSpPr>
        <p:spPr>
          <a:xfrm>
            <a:off x="1228736"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Begin</a:t>
            </a:r>
          </a:p>
          <a:p>
            <a:pPr algn="ctr"/>
            <a:r>
              <a:rPr lang="en-GB" sz="1100" dirty="0"/>
              <a:t>Provide Hash</a:t>
            </a:r>
          </a:p>
        </p:txBody>
      </p:sp>
      <p:sp>
        <p:nvSpPr>
          <p:cNvPr id="33" name="Oval 32">
            <a:extLst>
              <a:ext uri="{FF2B5EF4-FFF2-40B4-BE49-F238E27FC236}">
                <a16:creationId xmlns:a16="http://schemas.microsoft.com/office/drawing/2014/main" id="{365B919E-051D-40A3-A301-DAB594B5CDF1}"/>
              </a:ext>
            </a:extLst>
          </p:cNvPr>
          <p:cNvSpPr/>
          <p:nvPr/>
        </p:nvSpPr>
        <p:spPr>
          <a:xfrm>
            <a:off x="7498332"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End</a:t>
            </a:r>
          </a:p>
          <a:p>
            <a:pPr algn="ctr"/>
            <a:r>
              <a:rPr lang="en-GB" sz="900" dirty="0"/>
              <a:t>Return Password</a:t>
            </a:r>
          </a:p>
        </p:txBody>
      </p:sp>
      <p:cxnSp>
        <p:nvCxnSpPr>
          <p:cNvPr id="35" name="Straight Arrow Connector 34">
            <a:extLst>
              <a:ext uri="{FF2B5EF4-FFF2-40B4-BE49-F238E27FC236}">
                <a16:creationId xmlns:a16="http://schemas.microsoft.com/office/drawing/2014/main" id="{2A6FDD94-A7B5-440B-BDF8-FDC487BA2661}"/>
              </a:ext>
            </a:extLst>
          </p:cNvPr>
          <p:cNvCxnSpPr>
            <a:stCxn id="31" idx="0"/>
            <a:endCxn id="7" idx="2"/>
          </p:cNvCxnSpPr>
          <p:nvPr/>
        </p:nvCxnSpPr>
        <p:spPr>
          <a:xfrm flipV="1">
            <a:off x="1922488" y="4540847"/>
            <a:ext cx="5443" cy="45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A0CE634-38A4-4347-9CDF-D6C2482F81A4}"/>
              </a:ext>
            </a:extLst>
          </p:cNvPr>
          <p:cNvCxnSpPr>
            <a:stCxn id="30" idx="2"/>
            <a:endCxn id="33" idx="0"/>
          </p:cNvCxnSpPr>
          <p:nvPr/>
        </p:nvCxnSpPr>
        <p:spPr>
          <a:xfrm>
            <a:off x="8192084" y="4589548"/>
            <a:ext cx="0" cy="408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1F63A2FC-00BA-4688-9AB2-7D352683F4E1}"/>
              </a:ext>
            </a:extLst>
          </p:cNvPr>
          <p:cNvSpPr/>
          <p:nvPr/>
        </p:nvSpPr>
        <p:spPr>
          <a:xfrm>
            <a:off x="1602996" y="3168847"/>
            <a:ext cx="638981" cy="39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dirty="0">
                <a:solidFill>
                  <a:schemeClr val="tx1"/>
                </a:solidFill>
              </a:rPr>
              <a:t>Barrier</a:t>
            </a:r>
          </a:p>
        </p:txBody>
      </p:sp>
      <p:sp>
        <p:nvSpPr>
          <p:cNvPr id="43" name="Rectangle 42">
            <a:extLst>
              <a:ext uri="{FF2B5EF4-FFF2-40B4-BE49-F238E27FC236}">
                <a16:creationId xmlns:a16="http://schemas.microsoft.com/office/drawing/2014/main" id="{916DAEF8-92FC-47BC-8E1A-0DEEF55DA2BB}"/>
              </a:ext>
            </a:extLst>
          </p:cNvPr>
          <p:cNvSpPr/>
          <p:nvPr/>
        </p:nvSpPr>
        <p:spPr>
          <a:xfrm>
            <a:off x="10439162" y="3309400"/>
            <a:ext cx="879103" cy="196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dirty="0"/>
              <a:t>If Match</a:t>
            </a:r>
          </a:p>
        </p:txBody>
      </p:sp>
    </p:spTree>
    <p:extLst>
      <p:ext uri="{BB962C8B-B14F-4D97-AF65-F5344CB8AC3E}">
        <p14:creationId xmlns:p14="http://schemas.microsoft.com/office/powerpoint/2010/main" val="286464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4341-63F9-4487-B423-E4EABBBE7B60}"/>
              </a:ext>
            </a:extLst>
          </p:cNvPr>
          <p:cNvSpPr>
            <a:spLocks noGrp="1"/>
          </p:cNvSpPr>
          <p:nvPr>
            <p:ph type="title"/>
          </p:nvPr>
        </p:nvSpPr>
        <p:spPr/>
        <p:txBody>
          <a:bodyPr/>
          <a:lstStyle/>
          <a:p>
            <a:r>
              <a:rPr lang="en-GB" dirty="0"/>
              <a:t>Generator threads</a:t>
            </a:r>
          </a:p>
        </p:txBody>
      </p:sp>
      <p:graphicFrame>
        <p:nvGraphicFramePr>
          <p:cNvPr id="6" name="Content Placeholder 5">
            <a:extLst>
              <a:ext uri="{FF2B5EF4-FFF2-40B4-BE49-F238E27FC236}">
                <a16:creationId xmlns:a16="http://schemas.microsoft.com/office/drawing/2014/main" id="{707D50C2-EBFB-4228-A0E1-D06FAE23B37D}"/>
              </a:ext>
            </a:extLst>
          </p:cNvPr>
          <p:cNvGraphicFramePr>
            <a:graphicFrameLocks noGrp="1"/>
          </p:cNvGraphicFramePr>
          <p:nvPr>
            <p:ph idx="1"/>
            <p:extLst>
              <p:ext uri="{D42A27DB-BD31-4B8C-83A1-F6EECF244321}">
                <p14:modId xmlns:p14="http://schemas.microsoft.com/office/powerpoint/2010/main" val="1756536626"/>
              </p:ext>
            </p:extLst>
          </p:nvPr>
        </p:nvGraphicFramePr>
        <p:xfrm>
          <a:off x="416244" y="2481143"/>
          <a:ext cx="5588000" cy="3604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24A840B-97E2-4C94-B85C-1B48E2195A73}"/>
              </a:ext>
            </a:extLst>
          </p:cNvPr>
          <p:cNvSpPr>
            <a:spLocks noGrp="1"/>
          </p:cNvSpPr>
          <p:nvPr>
            <p:ph type="ftr" sz="quarter" idx="11"/>
          </p:nvPr>
        </p:nvSpPr>
        <p:spPr/>
        <p:txBody>
          <a:bodyPr/>
          <a:lstStyle/>
          <a:p>
            <a:r>
              <a:rPr lang="en-GB"/>
              <a:t>Jake Bretherton 1800231</a:t>
            </a:r>
          </a:p>
        </p:txBody>
      </p:sp>
      <p:graphicFrame>
        <p:nvGraphicFramePr>
          <p:cNvPr id="8" name="Content Placeholder 5">
            <a:extLst>
              <a:ext uri="{FF2B5EF4-FFF2-40B4-BE49-F238E27FC236}">
                <a16:creationId xmlns:a16="http://schemas.microsoft.com/office/drawing/2014/main" id="{4A3B0B32-34C4-433F-B501-D6BF1F6F4EBA}"/>
              </a:ext>
            </a:extLst>
          </p:cNvPr>
          <p:cNvGraphicFramePr>
            <a:graphicFrameLocks/>
          </p:cNvGraphicFramePr>
          <p:nvPr>
            <p:extLst>
              <p:ext uri="{D42A27DB-BD31-4B8C-83A1-F6EECF244321}">
                <p14:modId xmlns:p14="http://schemas.microsoft.com/office/powerpoint/2010/main" val="3423948188"/>
              </p:ext>
            </p:extLst>
          </p:nvPr>
        </p:nvGraphicFramePr>
        <p:xfrm>
          <a:off x="6309360" y="2481778"/>
          <a:ext cx="5588000" cy="36041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2BD3EB7B-F499-4C01-BDEB-8C0169042364}"/>
              </a:ext>
            </a:extLst>
          </p:cNvPr>
          <p:cNvSpPr txBox="1"/>
          <p:nvPr/>
        </p:nvSpPr>
        <p:spPr>
          <a:xfrm>
            <a:off x="2074706" y="2111176"/>
            <a:ext cx="2271076" cy="369332"/>
          </a:xfrm>
          <a:prstGeom prst="rect">
            <a:avLst/>
          </a:prstGeom>
          <a:noFill/>
        </p:spPr>
        <p:txBody>
          <a:bodyPr wrap="square" rtlCol="0">
            <a:spAutoFit/>
          </a:bodyPr>
          <a:lstStyle/>
          <a:p>
            <a:r>
              <a:rPr lang="en-GB" dirty="0"/>
              <a:t>Last Character Thread</a:t>
            </a:r>
          </a:p>
        </p:txBody>
      </p:sp>
      <p:sp>
        <p:nvSpPr>
          <p:cNvPr id="10" name="TextBox 9">
            <a:extLst>
              <a:ext uri="{FF2B5EF4-FFF2-40B4-BE49-F238E27FC236}">
                <a16:creationId xmlns:a16="http://schemas.microsoft.com/office/drawing/2014/main" id="{644444ED-61EC-44AE-AC7F-A76109724ED2}"/>
              </a:ext>
            </a:extLst>
          </p:cNvPr>
          <p:cNvSpPr txBox="1"/>
          <p:nvPr/>
        </p:nvSpPr>
        <p:spPr>
          <a:xfrm>
            <a:off x="7967822" y="2111176"/>
            <a:ext cx="2271076" cy="369332"/>
          </a:xfrm>
          <a:prstGeom prst="rect">
            <a:avLst/>
          </a:prstGeom>
          <a:noFill/>
        </p:spPr>
        <p:txBody>
          <a:bodyPr wrap="square" rtlCol="0">
            <a:spAutoFit/>
          </a:bodyPr>
          <a:lstStyle/>
          <a:p>
            <a:r>
              <a:rPr lang="en-GB" dirty="0"/>
              <a:t>Root Password Thread</a:t>
            </a:r>
          </a:p>
        </p:txBody>
      </p:sp>
    </p:spTree>
    <p:extLst>
      <p:ext uri="{BB962C8B-B14F-4D97-AF65-F5344CB8AC3E}">
        <p14:creationId xmlns:p14="http://schemas.microsoft.com/office/powerpoint/2010/main" val="255482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8452-F265-4DA1-B7BF-198EE5756868}"/>
              </a:ext>
            </a:extLst>
          </p:cNvPr>
          <p:cNvSpPr>
            <a:spLocks noGrp="1"/>
          </p:cNvSpPr>
          <p:nvPr>
            <p:ph type="title"/>
          </p:nvPr>
        </p:nvSpPr>
        <p:spPr/>
        <p:txBody>
          <a:bodyPr/>
          <a:lstStyle/>
          <a:p>
            <a:r>
              <a:rPr lang="en-GB" dirty="0"/>
              <a:t>Generation to hashing</a:t>
            </a:r>
          </a:p>
        </p:txBody>
      </p:sp>
      <p:sp>
        <p:nvSpPr>
          <p:cNvPr id="3" name="Content Placeholder 2">
            <a:extLst>
              <a:ext uri="{FF2B5EF4-FFF2-40B4-BE49-F238E27FC236}">
                <a16:creationId xmlns:a16="http://schemas.microsoft.com/office/drawing/2014/main" id="{01153119-5079-4F64-8722-FF1F81B8A137}"/>
              </a:ext>
            </a:extLst>
          </p:cNvPr>
          <p:cNvSpPr>
            <a:spLocks noGrp="1"/>
          </p:cNvSpPr>
          <p:nvPr>
            <p:ph idx="1"/>
          </p:nvPr>
        </p:nvSpPr>
        <p:spPr/>
        <p:txBody>
          <a:bodyPr/>
          <a:lstStyle/>
          <a:p>
            <a:r>
              <a:rPr lang="en-GB" dirty="0"/>
              <a:t>Hashing thread initially tries to read the password plaintext channel</a:t>
            </a:r>
          </a:p>
          <a:p>
            <a:r>
              <a:rPr lang="en-GB" dirty="0"/>
              <a:t>This channel is empty so the thread suspends</a:t>
            </a:r>
          </a:p>
          <a:p>
            <a:r>
              <a:rPr lang="en-GB" dirty="0"/>
              <a:t>The last character generator thread writes a string to the channel</a:t>
            </a:r>
          </a:p>
          <a:p>
            <a:r>
              <a:rPr lang="en-GB" dirty="0"/>
              <a:t>This causes the hash thread to wake up and hash the password</a:t>
            </a:r>
          </a:p>
          <a:p>
            <a:endParaRPr lang="en-GB" dirty="0"/>
          </a:p>
        </p:txBody>
      </p:sp>
      <p:sp>
        <p:nvSpPr>
          <p:cNvPr id="4" name="Footer Placeholder 3">
            <a:extLst>
              <a:ext uri="{FF2B5EF4-FFF2-40B4-BE49-F238E27FC236}">
                <a16:creationId xmlns:a16="http://schemas.microsoft.com/office/drawing/2014/main" id="{F0F21E26-6984-4C61-8EAA-78D227759FB0}"/>
              </a:ext>
            </a:extLst>
          </p:cNvPr>
          <p:cNvSpPr>
            <a:spLocks noGrp="1"/>
          </p:cNvSpPr>
          <p:nvPr>
            <p:ph type="ftr" sz="quarter" idx="11"/>
          </p:nvPr>
        </p:nvSpPr>
        <p:spPr/>
        <p:txBody>
          <a:bodyPr/>
          <a:lstStyle/>
          <a:p>
            <a:r>
              <a:rPr lang="en-GB"/>
              <a:t>Jake Bretherton 1800231</a:t>
            </a:r>
          </a:p>
        </p:txBody>
      </p:sp>
      <p:grpSp>
        <p:nvGrpSpPr>
          <p:cNvPr id="10" name="Group 9">
            <a:extLst>
              <a:ext uri="{FF2B5EF4-FFF2-40B4-BE49-F238E27FC236}">
                <a16:creationId xmlns:a16="http://schemas.microsoft.com/office/drawing/2014/main" id="{D6446C79-8A83-4C6F-B819-90EA33AC7688}"/>
              </a:ext>
            </a:extLst>
          </p:cNvPr>
          <p:cNvGrpSpPr/>
          <p:nvPr/>
        </p:nvGrpSpPr>
        <p:grpSpPr>
          <a:xfrm>
            <a:off x="1493656" y="4249290"/>
            <a:ext cx="5563606" cy="914400"/>
            <a:chOff x="2945383" y="4277570"/>
            <a:chExt cx="5563606" cy="914400"/>
          </a:xfrm>
        </p:grpSpPr>
        <p:sp>
          <p:nvSpPr>
            <p:cNvPr id="5" name="Rectangle 4">
              <a:extLst>
                <a:ext uri="{FF2B5EF4-FFF2-40B4-BE49-F238E27FC236}">
                  <a16:creationId xmlns:a16="http://schemas.microsoft.com/office/drawing/2014/main" id="{02CEA193-58D9-45AF-B006-C6E435085799}"/>
                </a:ext>
              </a:extLst>
            </p:cNvPr>
            <p:cNvSpPr/>
            <p:nvPr/>
          </p:nvSpPr>
          <p:spPr>
            <a:xfrm>
              <a:off x="5033434" y="4333742"/>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Plain Text Password</a:t>
              </a:r>
              <a:endParaRPr lang="en-GB" sz="800" dirty="0"/>
            </a:p>
          </p:txBody>
        </p:sp>
        <p:sp>
          <p:nvSpPr>
            <p:cNvPr id="6" name="Rectangle: Rounded Corners 5">
              <a:extLst>
                <a:ext uri="{FF2B5EF4-FFF2-40B4-BE49-F238E27FC236}">
                  <a16:creationId xmlns:a16="http://schemas.microsoft.com/office/drawing/2014/main" id="{E6591007-426D-442A-BF10-27726C70EDAE}"/>
                </a:ext>
              </a:extLst>
            </p:cNvPr>
            <p:cNvSpPr/>
            <p:nvPr/>
          </p:nvSpPr>
          <p:spPr>
            <a:xfrm>
              <a:off x="2945383" y="4277570"/>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Single character</a:t>
              </a:r>
              <a:endParaRPr lang="en-GB" dirty="0"/>
            </a:p>
          </p:txBody>
        </p:sp>
        <p:sp>
          <p:nvSpPr>
            <p:cNvPr id="7" name="Arrow: Right 6">
              <a:extLst>
                <a:ext uri="{FF2B5EF4-FFF2-40B4-BE49-F238E27FC236}">
                  <a16:creationId xmlns:a16="http://schemas.microsoft.com/office/drawing/2014/main" id="{134680BD-0DD9-4E5F-AD21-965F04366531}"/>
                </a:ext>
              </a:extLst>
            </p:cNvPr>
            <p:cNvSpPr/>
            <p:nvPr/>
          </p:nvSpPr>
          <p:spPr>
            <a:xfrm>
              <a:off x="4332885" y="4575073"/>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8" name="Arrow: Right 7">
              <a:extLst>
                <a:ext uri="{FF2B5EF4-FFF2-40B4-BE49-F238E27FC236}">
                  <a16:creationId xmlns:a16="http://schemas.microsoft.com/office/drawing/2014/main" id="{D5691A0C-BB75-400C-ACE5-33D7133033CA}"/>
                </a:ext>
              </a:extLst>
            </p:cNvPr>
            <p:cNvSpPr/>
            <p:nvPr/>
          </p:nvSpPr>
          <p:spPr>
            <a:xfrm>
              <a:off x="6420937" y="4575073"/>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9" name="Rectangle: Rounded Corners 8">
              <a:extLst>
                <a:ext uri="{FF2B5EF4-FFF2-40B4-BE49-F238E27FC236}">
                  <a16:creationId xmlns:a16="http://schemas.microsoft.com/office/drawing/2014/main" id="{0561D917-35B9-499F-AE00-97D5C34376A4}"/>
                </a:ext>
              </a:extLst>
            </p:cNvPr>
            <p:cNvSpPr/>
            <p:nvPr/>
          </p:nvSpPr>
          <p:spPr>
            <a:xfrm>
              <a:off x="7121486" y="4277570"/>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grpSp>
    </p:spTree>
    <p:extLst>
      <p:ext uri="{BB962C8B-B14F-4D97-AF65-F5344CB8AC3E}">
        <p14:creationId xmlns:p14="http://schemas.microsoft.com/office/powerpoint/2010/main" val="418324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B3E6-2F3F-48CF-B931-405274B8AF91}"/>
              </a:ext>
            </a:extLst>
          </p:cNvPr>
          <p:cNvSpPr>
            <a:spLocks noGrp="1"/>
          </p:cNvSpPr>
          <p:nvPr>
            <p:ph type="title"/>
          </p:nvPr>
        </p:nvSpPr>
        <p:spPr/>
        <p:txBody>
          <a:bodyPr/>
          <a:lstStyle/>
          <a:p>
            <a:r>
              <a:rPr lang="en-GB" dirty="0"/>
              <a:t>Hash to comparison</a:t>
            </a:r>
          </a:p>
        </p:txBody>
      </p:sp>
      <p:sp>
        <p:nvSpPr>
          <p:cNvPr id="3" name="Content Placeholder 2">
            <a:extLst>
              <a:ext uri="{FF2B5EF4-FFF2-40B4-BE49-F238E27FC236}">
                <a16:creationId xmlns:a16="http://schemas.microsoft.com/office/drawing/2014/main" id="{22AC40B4-8C62-4D82-BD4E-EC483A4273AC}"/>
              </a:ext>
            </a:extLst>
          </p:cNvPr>
          <p:cNvSpPr>
            <a:spLocks noGrp="1"/>
          </p:cNvSpPr>
          <p:nvPr>
            <p:ph idx="1"/>
          </p:nvPr>
        </p:nvSpPr>
        <p:spPr/>
        <p:txBody>
          <a:bodyPr/>
          <a:lstStyle/>
          <a:p>
            <a:r>
              <a:rPr lang="en-GB" dirty="0"/>
              <a:t>Comparison thread tries to read the hash channel</a:t>
            </a:r>
          </a:p>
          <a:p>
            <a:r>
              <a:rPr lang="en-GB" dirty="0"/>
              <a:t>This channel is empty so the thread suspends</a:t>
            </a:r>
          </a:p>
          <a:p>
            <a:r>
              <a:rPr lang="en-GB" dirty="0"/>
              <a:t>Hash channel writes both the hash it has generated and the plaintext used to generate it to the hash channel</a:t>
            </a:r>
          </a:p>
          <a:p>
            <a:r>
              <a:rPr lang="en-GB" dirty="0"/>
              <a:t>This causes the comparison thread to wake up and compare this hash to the provided search hash</a:t>
            </a:r>
          </a:p>
        </p:txBody>
      </p:sp>
      <p:sp>
        <p:nvSpPr>
          <p:cNvPr id="4" name="Footer Placeholder 3">
            <a:extLst>
              <a:ext uri="{FF2B5EF4-FFF2-40B4-BE49-F238E27FC236}">
                <a16:creationId xmlns:a16="http://schemas.microsoft.com/office/drawing/2014/main" id="{91D55A2F-F5B4-4BDF-A86C-79BB3E55FD2E}"/>
              </a:ext>
            </a:extLst>
          </p:cNvPr>
          <p:cNvSpPr>
            <a:spLocks noGrp="1"/>
          </p:cNvSpPr>
          <p:nvPr>
            <p:ph type="ftr" sz="quarter" idx="11"/>
          </p:nvPr>
        </p:nvSpPr>
        <p:spPr/>
        <p:txBody>
          <a:bodyPr/>
          <a:lstStyle/>
          <a:p>
            <a:r>
              <a:rPr lang="en-GB"/>
              <a:t>Jake Bretherton 1800231</a:t>
            </a:r>
          </a:p>
        </p:txBody>
      </p:sp>
      <p:grpSp>
        <p:nvGrpSpPr>
          <p:cNvPr id="10" name="Group 9">
            <a:extLst>
              <a:ext uri="{FF2B5EF4-FFF2-40B4-BE49-F238E27FC236}">
                <a16:creationId xmlns:a16="http://schemas.microsoft.com/office/drawing/2014/main" id="{6C064C14-4B07-460E-8F60-4A7CAD0F6350}"/>
              </a:ext>
            </a:extLst>
          </p:cNvPr>
          <p:cNvGrpSpPr/>
          <p:nvPr/>
        </p:nvGrpSpPr>
        <p:grpSpPr>
          <a:xfrm>
            <a:off x="1206002" y="4584444"/>
            <a:ext cx="5563606" cy="915071"/>
            <a:chOff x="5410283" y="2193576"/>
            <a:chExt cx="5563606" cy="915071"/>
          </a:xfrm>
        </p:grpSpPr>
        <p:sp>
          <p:nvSpPr>
            <p:cNvPr id="5" name="Rectangle: Rounded Corners 4">
              <a:extLst>
                <a:ext uri="{FF2B5EF4-FFF2-40B4-BE49-F238E27FC236}">
                  <a16:creationId xmlns:a16="http://schemas.microsoft.com/office/drawing/2014/main" id="{BD23D134-CE1F-4776-ABFA-5D7FB2A67D10}"/>
                </a:ext>
              </a:extLst>
            </p:cNvPr>
            <p:cNvSpPr/>
            <p:nvPr/>
          </p:nvSpPr>
          <p:spPr>
            <a:xfrm>
              <a:off x="5410283"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sp>
          <p:nvSpPr>
            <p:cNvPr id="6" name="Rectangle 5">
              <a:extLst>
                <a:ext uri="{FF2B5EF4-FFF2-40B4-BE49-F238E27FC236}">
                  <a16:creationId xmlns:a16="http://schemas.microsoft.com/office/drawing/2014/main" id="{D9073913-A09E-4483-BEDE-D8BAFCEE4952}"/>
                </a:ext>
              </a:extLst>
            </p:cNvPr>
            <p:cNvSpPr/>
            <p:nvPr/>
          </p:nvSpPr>
          <p:spPr>
            <a:xfrm>
              <a:off x="7498334"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Password Hash Pair</a:t>
              </a:r>
              <a:endParaRPr lang="en-GB" sz="800" dirty="0"/>
            </a:p>
          </p:txBody>
        </p:sp>
        <p:sp>
          <p:nvSpPr>
            <p:cNvPr id="7" name="Arrow: Right 6">
              <a:extLst>
                <a:ext uri="{FF2B5EF4-FFF2-40B4-BE49-F238E27FC236}">
                  <a16:creationId xmlns:a16="http://schemas.microsoft.com/office/drawing/2014/main" id="{91B1E93F-1AA9-44EA-8FF4-6D001B40630D}"/>
                </a:ext>
              </a:extLst>
            </p:cNvPr>
            <p:cNvSpPr/>
            <p:nvPr/>
          </p:nvSpPr>
          <p:spPr>
            <a:xfrm>
              <a:off x="6797785"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8" name="Rectangle: Rounded Corners 7">
              <a:extLst>
                <a:ext uri="{FF2B5EF4-FFF2-40B4-BE49-F238E27FC236}">
                  <a16:creationId xmlns:a16="http://schemas.microsoft.com/office/drawing/2014/main" id="{B4EB2E49-0EA4-431E-9394-F9A9A2DC9DA8}"/>
                </a:ext>
              </a:extLst>
            </p:cNvPr>
            <p:cNvSpPr/>
            <p:nvPr/>
          </p:nvSpPr>
          <p:spPr>
            <a:xfrm>
              <a:off x="9586386" y="2193576"/>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Compare Hash to Target</a:t>
              </a:r>
              <a:endParaRPr lang="en-GB" sz="700" dirty="0"/>
            </a:p>
          </p:txBody>
        </p:sp>
        <p:sp>
          <p:nvSpPr>
            <p:cNvPr id="9" name="Arrow: Right 8">
              <a:extLst>
                <a:ext uri="{FF2B5EF4-FFF2-40B4-BE49-F238E27FC236}">
                  <a16:creationId xmlns:a16="http://schemas.microsoft.com/office/drawing/2014/main" id="{8BB4736E-04DB-4A6E-AF08-FEA3DE88C95A}"/>
                </a:ext>
              </a:extLst>
            </p:cNvPr>
            <p:cNvSpPr/>
            <p:nvPr/>
          </p:nvSpPr>
          <p:spPr>
            <a:xfrm>
              <a:off x="8885835" y="2503531"/>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grpSp>
    </p:spTree>
    <p:extLst>
      <p:ext uri="{BB962C8B-B14F-4D97-AF65-F5344CB8AC3E}">
        <p14:creationId xmlns:p14="http://schemas.microsoft.com/office/powerpoint/2010/main" val="2269006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8257-E3FD-4F2B-BD5D-B1453DC76D54}"/>
              </a:ext>
            </a:extLst>
          </p:cNvPr>
          <p:cNvSpPr>
            <a:spLocks noGrp="1"/>
          </p:cNvSpPr>
          <p:nvPr>
            <p:ph type="title"/>
          </p:nvPr>
        </p:nvSpPr>
        <p:spPr/>
        <p:txBody>
          <a:bodyPr/>
          <a:lstStyle/>
          <a:p>
            <a:r>
              <a:rPr lang="en-GB" dirty="0"/>
              <a:t>Comparison to end search</a:t>
            </a:r>
          </a:p>
        </p:txBody>
      </p:sp>
      <p:sp>
        <p:nvSpPr>
          <p:cNvPr id="3" name="Content Placeholder 2">
            <a:extLst>
              <a:ext uri="{FF2B5EF4-FFF2-40B4-BE49-F238E27FC236}">
                <a16:creationId xmlns:a16="http://schemas.microsoft.com/office/drawing/2014/main" id="{5A1A4902-7BD7-4FD4-91A4-7140228537A7}"/>
              </a:ext>
            </a:extLst>
          </p:cNvPr>
          <p:cNvSpPr>
            <a:spLocks noGrp="1"/>
          </p:cNvSpPr>
          <p:nvPr>
            <p:ph idx="1"/>
          </p:nvPr>
        </p:nvSpPr>
        <p:spPr>
          <a:xfrm>
            <a:off x="1084082" y="1847654"/>
            <a:ext cx="10071598" cy="4021440"/>
          </a:xfrm>
        </p:spPr>
        <p:txBody>
          <a:bodyPr/>
          <a:lstStyle/>
          <a:p>
            <a:r>
              <a:rPr lang="en-GB" dirty="0"/>
              <a:t>End search thread tries to read the hash channel</a:t>
            </a:r>
          </a:p>
          <a:p>
            <a:r>
              <a:rPr lang="en-GB" dirty="0"/>
              <a:t>This channel is empty so the thread suspends</a:t>
            </a:r>
          </a:p>
          <a:p>
            <a:r>
              <a:rPr lang="en-GB" dirty="0"/>
              <a:t>If the comparison thread finds the hash did not match the target, it discards the hash and password</a:t>
            </a:r>
          </a:p>
          <a:p>
            <a:r>
              <a:rPr lang="en-GB" dirty="0"/>
              <a:t>If they match then the comparison thread writes the associated password to the end search channel</a:t>
            </a:r>
          </a:p>
          <a:p>
            <a:r>
              <a:rPr lang="en-GB" dirty="0"/>
              <a:t>This causes the end search thread to wake up and stop and join the rest of the threads</a:t>
            </a:r>
          </a:p>
          <a:p>
            <a:endParaRPr lang="en-GB" dirty="0"/>
          </a:p>
        </p:txBody>
      </p:sp>
      <p:sp>
        <p:nvSpPr>
          <p:cNvPr id="4" name="Footer Placeholder 3">
            <a:extLst>
              <a:ext uri="{FF2B5EF4-FFF2-40B4-BE49-F238E27FC236}">
                <a16:creationId xmlns:a16="http://schemas.microsoft.com/office/drawing/2014/main" id="{DC046539-1A68-401E-97A9-717B80D46678}"/>
              </a:ext>
            </a:extLst>
          </p:cNvPr>
          <p:cNvSpPr>
            <a:spLocks noGrp="1"/>
          </p:cNvSpPr>
          <p:nvPr>
            <p:ph type="ftr" sz="quarter" idx="11"/>
          </p:nvPr>
        </p:nvSpPr>
        <p:spPr/>
        <p:txBody>
          <a:bodyPr/>
          <a:lstStyle/>
          <a:p>
            <a:r>
              <a:rPr lang="en-GB"/>
              <a:t>Jake Bretherton 1800231</a:t>
            </a:r>
          </a:p>
        </p:txBody>
      </p:sp>
      <p:grpSp>
        <p:nvGrpSpPr>
          <p:cNvPr id="10" name="Group 9">
            <a:extLst>
              <a:ext uri="{FF2B5EF4-FFF2-40B4-BE49-F238E27FC236}">
                <a16:creationId xmlns:a16="http://schemas.microsoft.com/office/drawing/2014/main" id="{73CE2BA1-5C0A-4063-9914-E716995F1BDC}"/>
              </a:ext>
            </a:extLst>
          </p:cNvPr>
          <p:cNvGrpSpPr/>
          <p:nvPr/>
        </p:nvGrpSpPr>
        <p:grpSpPr>
          <a:xfrm>
            <a:off x="2945383" y="4791833"/>
            <a:ext cx="5563606" cy="915071"/>
            <a:chOff x="2945383" y="4791833"/>
            <a:chExt cx="5563606" cy="915071"/>
          </a:xfrm>
        </p:grpSpPr>
        <p:sp>
          <p:nvSpPr>
            <p:cNvPr id="5" name="Rectangle: Rounded Corners 4">
              <a:extLst>
                <a:ext uri="{FF2B5EF4-FFF2-40B4-BE49-F238E27FC236}">
                  <a16:creationId xmlns:a16="http://schemas.microsoft.com/office/drawing/2014/main" id="{20C9FB15-845B-4DDA-AD82-CFF14A383302}"/>
                </a:ext>
              </a:extLst>
            </p:cNvPr>
            <p:cNvSpPr/>
            <p:nvPr/>
          </p:nvSpPr>
          <p:spPr>
            <a:xfrm>
              <a:off x="2945383" y="4792504"/>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Compare Hash to Target</a:t>
              </a:r>
              <a:endParaRPr lang="en-GB" sz="800" dirty="0"/>
            </a:p>
          </p:txBody>
        </p:sp>
        <p:sp>
          <p:nvSpPr>
            <p:cNvPr id="6" name="Rectangle 5">
              <a:extLst>
                <a:ext uri="{FF2B5EF4-FFF2-40B4-BE49-F238E27FC236}">
                  <a16:creationId xmlns:a16="http://schemas.microsoft.com/office/drawing/2014/main" id="{D322356A-1C60-46D7-899A-73366C8CC6FF}"/>
                </a:ext>
              </a:extLst>
            </p:cNvPr>
            <p:cNvSpPr/>
            <p:nvPr/>
          </p:nvSpPr>
          <p:spPr>
            <a:xfrm>
              <a:off x="5033434" y="4848676"/>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Found Password</a:t>
              </a:r>
              <a:endParaRPr lang="en-GB" sz="800" dirty="0"/>
            </a:p>
          </p:txBody>
        </p:sp>
        <p:sp>
          <p:nvSpPr>
            <p:cNvPr id="7" name="Arrow: Right 6">
              <a:extLst>
                <a:ext uri="{FF2B5EF4-FFF2-40B4-BE49-F238E27FC236}">
                  <a16:creationId xmlns:a16="http://schemas.microsoft.com/office/drawing/2014/main" id="{1ED02951-5A57-463D-B655-4A99B3AB53D0}"/>
                </a:ext>
              </a:extLst>
            </p:cNvPr>
            <p:cNvSpPr/>
            <p:nvPr/>
          </p:nvSpPr>
          <p:spPr>
            <a:xfrm>
              <a:off x="4332885" y="5090007"/>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8" name="Rectangle: Rounded Corners 7">
              <a:extLst>
                <a:ext uri="{FF2B5EF4-FFF2-40B4-BE49-F238E27FC236}">
                  <a16:creationId xmlns:a16="http://schemas.microsoft.com/office/drawing/2014/main" id="{139C4899-B869-48AA-B2F4-4C9973C2062E}"/>
                </a:ext>
              </a:extLst>
            </p:cNvPr>
            <p:cNvSpPr/>
            <p:nvPr/>
          </p:nvSpPr>
          <p:spPr>
            <a:xfrm>
              <a:off x="7121486" y="4791833"/>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Wait for end of Search</a:t>
              </a:r>
            </a:p>
          </p:txBody>
        </p:sp>
        <p:sp>
          <p:nvSpPr>
            <p:cNvPr id="9" name="Arrow: Right 8">
              <a:extLst>
                <a:ext uri="{FF2B5EF4-FFF2-40B4-BE49-F238E27FC236}">
                  <a16:creationId xmlns:a16="http://schemas.microsoft.com/office/drawing/2014/main" id="{0474367C-1336-42B6-8D3F-F9D607EAAA93}"/>
                </a:ext>
              </a:extLst>
            </p:cNvPr>
            <p:cNvSpPr/>
            <p:nvPr/>
          </p:nvSpPr>
          <p:spPr>
            <a:xfrm>
              <a:off x="6420935" y="5101788"/>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grpSp>
    </p:spTree>
    <p:extLst>
      <p:ext uri="{BB962C8B-B14F-4D97-AF65-F5344CB8AC3E}">
        <p14:creationId xmlns:p14="http://schemas.microsoft.com/office/powerpoint/2010/main" val="1249814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List of dates on a digital screen">
            <a:extLst>
              <a:ext uri="{FF2B5EF4-FFF2-40B4-BE49-F238E27FC236}">
                <a16:creationId xmlns:a16="http://schemas.microsoft.com/office/drawing/2014/main" id="{D648727B-B664-423B-8A62-F590EF4E7CBD}"/>
              </a:ext>
            </a:extLst>
          </p:cNvPr>
          <p:cNvPicPr>
            <a:picLocks noChangeAspect="1"/>
          </p:cNvPicPr>
          <p:nvPr/>
        </p:nvPicPr>
        <p:blipFill rotWithShape="1">
          <a:blip r:embed="rId3">
            <a:extLst>
              <a:ext uri="{28A0092B-C50C-407E-A947-70E740481C1C}">
                <a14:useLocalDpi xmlns:a14="http://schemas.microsoft.com/office/drawing/2010/main" val="0"/>
              </a:ext>
            </a:extLst>
          </a:blip>
          <a:srcRect t="4455" b="11276"/>
          <a:stretch/>
        </p:blipFill>
        <p:spPr>
          <a:xfrm>
            <a:off x="1" y="10"/>
            <a:ext cx="12191999" cy="6857990"/>
          </a:xfrm>
          <a:prstGeom prst="rect">
            <a:avLst/>
          </a:prstGeom>
        </p:spPr>
      </p:pic>
      <p:sp>
        <p:nvSpPr>
          <p:cNvPr id="29" name="Rectangle 2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286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1FDC6-89C4-4BF3-9466-A6845C49ED39}"/>
              </a:ext>
            </a:extLst>
          </p:cNvPr>
          <p:cNvSpPr>
            <a:spLocks noGrp="1"/>
          </p:cNvSpPr>
          <p:nvPr>
            <p:ph type="title"/>
          </p:nvPr>
        </p:nvSpPr>
        <p:spPr>
          <a:xfrm>
            <a:off x="4985517" y="3331444"/>
            <a:ext cx="6470692" cy="1229306"/>
          </a:xfrm>
        </p:spPr>
        <p:txBody>
          <a:bodyPr vert="horz" lIns="91440" tIns="45720" rIns="91440" bIns="45720" rtlCol="0" anchor="b">
            <a:normAutofit/>
          </a:bodyPr>
          <a:lstStyle/>
          <a:p>
            <a:r>
              <a:rPr lang="en-US" sz="5400" dirty="0">
                <a:solidFill>
                  <a:schemeClr val="tx1"/>
                </a:solidFill>
              </a:rPr>
              <a:t>Function Timings</a:t>
            </a:r>
          </a:p>
        </p:txBody>
      </p:sp>
      <p:cxnSp>
        <p:nvCxnSpPr>
          <p:cNvPr id="31" name="Straight Connector 3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593840"/>
            <a:ext cx="6602263" cy="0"/>
          </a:xfrm>
          <a:prstGeom prst="line">
            <a:avLst/>
          </a:prstGeom>
          <a:ln w="19050">
            <a:solidFill>
              <a:srgbClr val="28DBFF"/>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EEA0DCD-4E88-4F8E-A2CF-61D662980C33}"/>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Jake Bretherton 1800231</a:t>
            </a:r>
          </a:p>
        </p:txBody>
      </p:sp>
    </p:spTree>
    <p:extLst>
      <p:ext uri="{BB962C8B-B14F-4D97-AF65-F5344CB8AC3E}">
        <p14:creationId xmlns:p14="http://schemas.microsoft.com/office/powerpoint/2010/main" val="92164180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A230-D351-460F-86A8-1752570EE2B1}"/>
              </a:ext>
            </a:extLst>
          </p:cNvPr>
          <p:cNvSpPr>
            <a:spLocks noGrp="1"/>
          </p:cNvSpPr>
          <p:nvPr>
            <p:ph type="title"/>
          </p:nvPr>
        </p:nvSpPr>
        <p:spPr/>
        <p:txBody>
          <a:bodyPr/>
          <a:lstStyle/>
          <a:p>
            <a:r>
              <a:rPr lang="en-GB" dirty="0"/>
              <a:t>Specs of machine timed on</a:t>
            </a:r>
          </a:p>
        </p:txBody>
      </p:sp>
      <p:sp>
        <p:nvSpPr>
          <p:cNvPr id="3" name="Content Placeholder 2">
            <a:extLst>
              <a:ext uri="{FF2B5EF4-FFF2-40B4-BE49-F238E27FC236}">
                <a16:creationId xmlns:a16="http://schemas.microsoft.com/office/drawing/2014/main" id="{8034DCC8-859A-4FEE-A555-7F08C4D38E96}"/>
              </a:ext>
            </a:extLst>
          </p:cNvPr>
          <p:cNvSpPr>
            <a:spLocks noGrp="1"/>
          </p:cNvSpPr>
          <p:nvPr>
            <p:ph idx="1"/>
          </p:nvPr>
        </p:nvSpPr>
        <p:spPr/>
        <p:txBody>
          <a:bodyPr/>
          <a:lstStyle/>
          <a:p>
            <a:r>
              <a:rPr lang="en-GB" dirty="0"/>
              <a:t>Processor: Intel Core i5-1035G1, quad core 1GHz	</a:t>
            </a:r>
          </a:p>
          <a:p>
            <a:r>
              <a:rPr lang="en-GB" dirty="0"/>
              <a:t>Cache 6MB</a:t>
            </a:r>
          </a:p>
          <a:p>
            <a:endParaRPr lang="en-GB" dirty="0"/>
          </a:p>
        </p:txBody>
      </p:sp>
      <p:sp>
        <p:nvSpPr>
          <p:cNvPr id="4" name="Footer Placeholder 3">
            <a:extLst>
              <a:ext uri="{FF2B5EF4-FFF2-40B4-BE49-F238E27FC236}">
                <a16:creationId xmlns:a16="http://schemas.microsoft.com/office/drawing/2014/main" id="{156130CF-9AD8-4FBD-91F9-B5084FECFE92}"/>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3343949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08CD-97A0-4ED4-8F5C-F5A9BD852792}"/>
              </a:ext>
            </a:extLst>
          </p:cNvPr>
          <p:cNvSpPr>
            <a:spLocks noGrp="1"/>
          </p:cNvSpPr>
          <p:nvPr>
            <p:ph type="title"/>
          </p:nvPr>
        </p:nvSpPr>
        <p:spPr/>
        <p:txBody>
          <a:bodyPr/>
          <a:lstStyle/>
          <a:p>
            <a:r>
              <a:rPr lang="en-GB" dirty="0"/>
              <a:t>The Problem:</a:t>
            </a:r>
          </a:p>
        </p:txBody>
      </p:sp>
      <p:sp>
        <p:nvSpPr>
          <p:cNvPr id="3" name="Content Placeholder 2">
            <a:extLst>
              <a:ext uri="{FF2B5EF4-FFF2-40B4-BE49-F238E27FC236}">
                <a16:creationId xmlns:a16="http://schemas.microsoft.com/office/drawing/2014/main" id="{C2DFABE8-FA2D-4261-949C-AC68434CEE5F}"/>
              </a:ext>
            </a:extLst>
          </p:cNvPr>
          <p:cNvSpPr>
            <a:spLocks noGrp="1"/>
          </p:cNvSpPr>
          <p:nvPr>
            <p:ph idx="1"/>
          </p:nvPr>
        </p:nvSpPr>
        <p:spPr/>
        <p:txBody>
          <a:bodyPr/>
          <a:lstStyle/>
          <a:p>
            <a:r>
              <a:rPr lang="en-GB" dirty="0"/>
              <a:t>Find an unknown password from a given hash.</a:t>
            </a:r>
          </a:p>
          <a:p>
            <a:r>
              <a:rPr lang="en-GB" dirty="0"/>
              <a:t>Passwords are stored in a hashed format, meaning if there is a leak of a website’s databases raw passwords will not be visible.</a:t>
            </a:r>
          </a:p>
          <a:p>
            <a:r>
              <a:rPr lang="en-GB" dirty="0"/>
              <a:t>A password cracker will take a hash, and by brute force try possible passwords until one hashes into the provided hash.</a:t>
            </a:r>
          </a:p>
          <a:p>
            <a:endParaRPr lang="en-GB" dirty="0"/>
          </a:p>
          <a:p>
            <a:endParaRPr lang="en-GB" dirty="0"/>
          </a:p>
        </p:txBody>
      </p:sp>
      <p:graphicFrame>
        <p:nvGraphicFramePr>
          <p:cNvPr id="4" name="Table 4">
            <a:extLst>
              <a:ext uri="{FF2B5EF4-FFF2-40B4-BE49-F238E27FC236}">
                <a16:creationId xmlns:a16="http://schemas.microsoft.com/office/drawing/2014/main" id="{3C937F36-A8E4-4D88-8B8C-B8ECBF6768B9}"/>
              </a:ext>
            </a:extLst>
          </p:cNvPr>
          <p:cNvGraphicFramePr>
            <a:graphicFrameLocks noGrp="1"/>
          </p:cNvGraphicFramePr>
          <p:nvPr>
            <p:extLst>
              <p:ext uri="{D42A27DB-BD31-4B8C-83A1-F6EECF244321}">
                <p14:modId xmlns:p14="http://schemas.microsoft.com/office/powerpoint/2010/main" val="1946989992"/>
              </p:ext>
            </p:extLst>
          </p:nvPr>
        </p:nvGraphicFramePr>
        <p:xfrm>
          <a:off x="1681742" y="3930731"/>
          <a:ext cx="3672684" cy="741680"/>
        </p:xfrm>
        <a:graphic>
          <a:graphicData uri="http://schemas.openxmlformats.org/drawingml/2006/table">
            <a:tbl>
              <a:tblPr firstRow="1" bandRow="1">
                <a:tableStyleId>{E8034E78-7F5D-4C2E-B375-FC64B27BC917}</a:tableStyleId>
              </a:tblPr>
              <a:tblGrid>
                <a:gridCol w="1836342">
                  <a:extLst>
                    <a:ext uri="{9D8B030D-6E8A-4147-A177-3AD203B41FA5}">
                      <a16:colId xmlns:a16="http://schemas.microsoft.com/office/drawing/2014/main" val="1109915896"/>
                    </a:ext>
                  </a:extLst>
                </a:gridCol>
                <a:gridCol w="1836342">
                  <a:extLst>
                    <a:ext uri="{9D8B030D-6E8A-4147-A177-3AD203B41FA5}">
                      <a16:colId xmlns:a16="http://schemas.microsoft.com/office/drawing/2014/main" val="4280603667"/>
                    </a:ext>
                  </a:extLst>
                </a:gridCol>
              </a:tblGrid>
              <a:tr h="370840">
                <a:tc>
                  <a:txBody>
                    <a:bodyPr/>
                    <a:lstStyle/>
                    <a:p>
                      <a:r>
                        <a:rPr lang="en-GB" sz="1700" dirty="0"/>
                        <a:t>(Actual Password)</a:t>
                      </a:r>
                    </a:p>
                  </a:txBody>
                  <a:tcPr/>
                </a:tc>
                <a:tc>
                  <a:txBody>
                    <a:bodyPr/>
                    <a:lstStyle/>
                    <a:p>
                      <a:r>
                        <a:rPr lang="en-GB" sz="1700" dirty="0"/>
                        <a:t>Leaked Hash</a:t>
                      </a:r>
                    </a:p>
                  </a:txBody>
                  <a:tcPr/>
                </a:tc>
                <a:extLst>
                  <a:ext uri="{0D108BD9-81ED-4DB2-BD59-A6C34878D82A}">
                    <a16:rowId xmlns:a16="http://schemas.microsoft.com/office/drawing/2014/main" val="883735672"/>
                  </a:ext>
                </a:extLst>
              </a:tr>
              <a:tr h="370840">
                <a:tc>
                  <a:txBody>
                    <a:bodyPr/>
                    <a:lstStyle/>
                    <a:p>
                      <a:r>
                        <a:rPr lang="en-GB" sz="1700" dirty="0">
                          <a:solidFill>
                            <a:schemeClr val="tx1"/>
                          </a:solidFill>
                        </a:rPr>
                        <a:t>Pass1</a:t>
                      </a:r>
                    </a:p>
                  </a:txBody>
                  <a:tcPr/>
                </a:tc>
                <a:tc>
                  <a:txBody>
                    <a:bodyPr/>
                    <a:lstStyle/>
                    <a:p>
                      <a:r>
                        <a:rPr lang="en-GB" sz="1700" dirty="0">
                          <a:solidFill>
                            <a:schemeClr val="tx1"/>
                          </a:solidFill>
                        </a:rPr>
                        <a:t>487314782</a:t>
                      </a:r>
                    </a:p>
                  </a:txBody>
                  <a:tcPr/>
                </a:tc>
                <a:extLst>
                  <a:ext uri="{0D108BD9-81ED-4DB2-BD59-A6C34878D82A}">
                    <a16:rowId xmlns:a16="http://schemas.microsoft.com/office/drawing/2014/main" val="3817017860"/>
                  </a:ext>
                </a:extLst>
              </a:tr>
            </a:tbl>
          </a:graphicData>
        </a:graphic>
      </p:graphicFrame>
      <p:graphicFrame>
        <p:nvGraphicFramePr>
          <p:cNvPr id="6" name="Table 4">
            <a:extLst>
              <a:ext uri="{FF2B5EF4-FFF2-40B4-BE49-F238E27FC236}">
                <a16:creationId xmlns:a16="http://schemas.microsoft.com/office/drawing/2014/main" id="{75DDC0D3-85E9-424D-80C4-E3FC74C7C024}"/>
              </a:ext>
            </a:extLst>
          </p:cNvPr>
          <p:cNvGraphicFramePr>
            <a:graphicFrameLocks noGrp="1"/>
          </p:cNvGraphicFramePr>
          <p:nvPr>
            <p:extLst>
              <p:ext uri="{D42A27DB-BD31-4B8C-83A1-F6EECF244321}">
                <p14:modId xmlns:p14="http://schemas.microsoft.com/office/powerpoint/2010/main" val="3599043779"/>
              </p:ext>
            </p:extLst>
          </p:nvPr>
        </p:nvGraphicFramePr>
        <p:xfrm>
          <a:off x="5825345" y="3745311"/>
          <a:ext cx="4830714" cy="1112520"/>
        </p:xfrm>
        <a:graphic>
          <a:graphicData uri="http://schemas.openxmlformats.org/drawingml/2006/table">
            <a:tbl>
              <a:tblPr firstRow="1" bandRow="1">
                <a:tableStyleId>{E8034E78-7F5D-4C2E-B375-FC64B27BC917}</a:tableStyleId>
              </a:tblPr>
              <a:tblGrid>
                <a:gridCol w="1610238">
                  <a:extLst>
                    <a:ext uri="{9D8B030D-6E8A-4147-A177-3AD203B41FA5}">
                      <a16:colId xmlns:a16="http://schemas.microsoft.com/office/drawing/2014/main" val="1109915896"/>
                    </a:ext>
                  </a:extLst>
                </a:gridCol>
                <a:gridCol w="1610238">
                  <a:extLst>
                    <a:ext uri="{9D8B030D-6E8A-4147-A177-3AD203B41FA5}">
                      <a16:colId xmlns:a16="http://schemas.microsoft.com/office/drawing/2014/main" val="4280603667"/>
                    </a:ext>
                  </a:extLst>
                </a:gridCol>
                <a:gridCol w="1610238">
                  <a:extLst>
                    <a:ext uri="{9D8B030D-6E8A-4147-A177-3AD203B41FA5}">
                      <a16:colId xmlns:a16="http://schemas.microsoft.com/office/drawing/2014/main" val="19052065"/>
                    </a:ext>
                  </a:extLst>
                </a:gridCol>
              </a:tblGrid>
              <a:tr h="370840">
                <a:tc>
                  <a:txBody>
                    <a:bodyPr/>
                    <a:lstStyle/>
                    <a:p>
                      <a:r>
                        <a:rPr lang="en-GB" sz="1700" dirty="0"/>
                        <a:t>Guess</a:t>
                      </a:r>
                    </a:p>
                  </a:txBody>
                  <a:tcPr/>
                </a:tc>
                <a:tc>
                  <a:txBody>
                    <a:bodyPr/>
                    <a:lstStyle/>
                    <a:p>
                      <a:r>
                        <a:rPr lang="en-GB" sz="1700" dirty="0"/>
                        <a:t>Hash</a:t>
                      </a:r>
                    </a:p>
                  </a:txBody>
                  <a:tcPr/>
                </a:tc>
                <a:tc>
                  <a:txBody>
                    <a:bodyPr/>
                    <a:lstStyle/>
                    <a:p>
                      <a:r>
                        <a:rPr lang="en-GB" sz="1700" dirty="0"/>
                        <a:t>Same As Leak?</a:t>
                      </a:r>
                    </a:p>
                  </a:txBody>
                  <a:tcPr/>
                </a:tc>
                <a:extLst>
                  <a:ext uri="{0D108BD9-81ED-4DB2-BD59-A6C34878D82A}">
                    <a16:rowId xmlns:a16="http://schemas.microsoft.com/office/drawing/2014/main" val="883735672"/>
                  </a:ext>
                </a:extLst>
              </a:tr>
              <a:tr h="370840">
                <a:tc>
                  <a:txBody>
                    <a:bodyPr/>
                    <a:lstStyle/>
                    <a:p>
                      <a:r>
                        <a:rPr lang="en-GB" dirty="0">
                          <a:solidFill>
                            <a:schemeClr val="tx1"/>
                          </a:solidFill>
                        </a:rPr>
                        <a:t>Pass0</a:t>
                      </a:r>
                    </a:p>
                  </a:txBody>
                  <a:tcPr/>
                </a:tc>
                <a:tc>
                  <a:txBody>
                    <a:bodyPr/>
                    <a:lstStyle/>
                    <a:p>
                      <a:r>
                        <a:rPr lang="en-GB" dirty="0">
                          <a:solidFill>
                            <a:schemeClr val="tx1"/>
                          </a:solidFill>
                        </a:rPr>
                        <a:t>348468795</a:t>
                      </a:r>
                    </a:p>
                  </a:txBody>
                  <a:tcPr/>
                </a:tc>
                <a:tc>
                  <a:txBody>
                    <a:bodyPr/>
                    <a:lstStyle/>
                    <a:p>
                      <a:r>
                        <a:rPr lang="en-GB" dirty="0">
                          <a:solidFill>
                            <a:schemeClr val="tx1"/>
                          </a:solidFill>
                        </a:rPr>
                        <a:t>No</a:t>
                      </a:r>
                    </a:p>
                  </a:txBody>
                  <a:tcPr/>
                </a:tc>
                <a:extLst>
                  <a:ext uri="{0D108BD9-81ED-4DB2-BD59-A6C34878D82A}">
                    <a16:rowId xmlns:a16="http://schemas.microsoft.com/office/drawing/2014/main" val="1697534481"/>
                  </a:ext>
                </a:extLst>
              </a:tr>
              <a:tr h="370840">
                <a:tc>
                  <a:txBody>
                    <a:bodyPr/>
                    <a:lstStyle/>
                    <a:p>
                      <a:r>
                        <a:rPr lang="en-GB" dirty="0">
                          <a:solidFill>
                            <a:schemeClr val="tx1"/>
                          </a:solidFill>
                        </a:rPr>
                        <a:t>Pass1</a:t>
                      </a:r>
                    </a:p>
                  </a:txBody>
                  <a:tcPr/>
                </a:tc>
                <a:tc>
                  <a:txBody>
                    <a:bodyPr/>
                    <a:lstStyle/>
                    <a:p>
                      <a:r>
                        <a:rPr lang="en-GB" dirty="0">
                          <a:solidFill>
                            <a:schemeClr val="tx1"/>
                          </a:solidFill>
                        </a:rPr>
                        <a:t>487314782</a:t>
                      </a:r>
                    </a:p>
                  </a:txBody>
                  <a:tcPr/>
                </a:tc>
                <a:tc>
                  <a:txBody>
                    <a:bodyPr/>
                    <a:lstStyle/>
                    <a:p>
                      <a:r>
                        <a:rPr lang="en-GB" dirty="0">
                          <a:solidFill>
                            <a:schemeClr val="tx1"/>
                          </a:solidFill>
                        </a:rPr>
                        <a:t>Yes</a:t>
                      </a:r>
                    </a:p>
                  </a:txBody>
                  <a:tcPr/>
                </a:tc>
                <a:extLst>
                  <a:ext uri="{0D108BD9-81ED-4DB2-BD59-A6C34878D82A}">
                    <a16:rowId xmlns:a16="http://schemas.microsoft.com/office/drawing/2014/main" val="3817017860"/>
                  </a:ext>
                </a:extLst>
              </a:tr>
            </a:tbl>
          </a:graphicData>
        </a:graphic>
      </p:graphicFrame>
      <p:grpSp>
        <p:nvGrpSpPr>
          <p:cNvPr id="9" name="Group 8">
            <a:extLst>
              <a:ext uri="{FF2B5EF4-FFF2-40B4-BE49-F238E27FC236}">
                <a16:creationId xmlns:a16="http://schemas.microsoft.com/office/drawing/2014/main" id="{D049514C-834E-412D-A35C-3F80D3153E8C}"/>
              </a:ext>
            </a:extLst>
          </p:cNvPr>
          <p:cNvGrpSpPr/>
          <p:nvPr/>
        </p:nvGrpSpPr>
        <p:grpSpPr>
          <a:xfrm>
            <a:off x="5825345" y="4966204"/>
            <a:ext cx="948965" cy="902890"/>
            <a:chOff x="5825345" y="4798619"/>
            <a:chExt cx="948965" cy="902890"/>
          </a:xfrm>
        </p:grpSpPr>
        <p:sp>
          <p:nvSpPr>
            <p:cNvPr id="7" name="Arrow: Right 6">
              <a:extLst>
                <a:ext uri="{FF2B5EF4-FFF2-40B4-BE49-F238E27FC236}">
                  <a16:creationId xmlns:a16="http://schemas.microsoft.com/office/drawing/2014/main" id="{859322D7-4224-4B0D-BD17-2644248EF7CC}"/>
                </a:ext>
              </a:extLst>
            </p:cNvPr>
            <p:cNvSpPr/>
            <p:nvPr/>
          </p:nvSpPr>
          <p:spPr>
            <a:xfrm rot="5400000" flipH="1">
              <a:off x="5923595" y="4956990"/>
              <a:ext cx="533557" cy="216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FD3ABF-8625-4600-8C8C-63A4DE5C7025}"/>
                </a:ext>
              </a:extLst>
            </p:cNvPr>
            <p:cNvSpPr txBox="1"/>
            <p:nvPr/>
          </p:nvSpPr>
          <p:spPr>
            <a:xfrm>
              <a:off x="5825345" y="5332177"/>
              <a:ext cx="948965" cy="369332"/>
            </a:xfrm>
            <a:prstGeom prst="rect">
              <a:avLst/>
            </a:prstGeom>
            <a:noFill/>
          </p:spPr>
          <p:txBody>
            <a:bodyPr wrap="square" rtlCol="0">
              <a:spAutoFit/>
            </a:bodyPr>
            <a:lstStyle/>
            <a:p>
              <a:r>
                <a:rPr lang="en-GB" dirty="0"/>
                <a:t>Found!</a:t>
              </a:r>
            </a:p>
          </p:txBody>
        </p:sp>
      </p:grpSp>
      <p:sp>
        <p:nvSpPr>
          <p:cNvPr id="10" name="Footer Placeholder 9">
            <a:extLst>
              <a:ext uri="{FF2B5EF4-FFF2-40B4-BE49-F238E27FC236}">
                <a16:creationId xmlns:a16="http://schemas.microsoft.com/office/drawing/2014/main" id="{C0E857A6-71D9-4590-920F-69DA909837A8}"/>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3888850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76F7-E760-44BE-9EB9-57FB133CE4F3}"/>
              </a:ext>
            </a:extLst>
          </p:cNvPr>
          <p:cNvSpPr>
            <a:spLocks noGrp="1"/>
          </p:cNvSpPr>
          <p:nvPr>
            <p:ph type="title"/>
          </p:nvPr>
        </p:nvSpPr>
        <p:spPr/>
        <p:txBody>
          <a:bodyPr/>
          <a:lstStyle/>
          <a:p>
            <a:r>
              <a:rPr lang="en-GB" dirty="0"/>
              <a:t>Issues with timings</a:t>
            </a:r>
          </a:p>
        </p:txBody>
      </p:sp>
      <p:sp>
        <p:nvSpPr>
          <p:cNvPr id="3" name="Content Placeholder 2">
            <a:extLst>
              <a:ext uri="{FF2B5EF4-FFF2-40B4-BE49-F238E27FC236}">
                <a16:creationId xmlns:a16="http://schemas.microsoft.com/office/drawing/2014/main" id="{D0E45C26-399A-4255-A033-6E4F38509BB7}"/>
              </a:ext>
            </a:extLst>
          </p:cNvPr>
          <p:cNvSpPr>
            <a:spLocks noGrp="1"/>
          </p:cNvSpPr>
          <p:nvPr>
            <p:ph idx="1"/>
          </p:nvPr>
        </p:nvSpPr>
        <p:spPr>
          <a:xfrm>
            <a:off x="1097280" y="1845734"/>
            <a:ext cx="10058400" cy="1962695"/>
          </a:xfrm>
        </p:spPr>
        <p:txBody>
          <a:bodyPr/>
          <a:lstStyle/>
          <a:p>
            <a:r>
              <a:rPr lang="en-GB" dirty="0"/>
              <a:t>Because the entire solution is fairly complex with many threads that likely spend a significant amount of execution suspended, it was decide to time each task independently. Reading / writing to each channel, and each thread’s work were timed.</a:t>
            </a:r>
          </a:p>
          <a:p>
            <a:r>
              <a:rPr lang="en-GB" dirty="0"/>
              <a:t>Because timing such small segments of code, the high-resolution clock often would not register any time having passed between executions, so many executions were done per timing, and this was repeated many times.</a:t>
            </a:r>
          </a:p>
        </p:txBody>
      </p:sp>
      <p:sp>
        <p:nvSpPr>
          <p:cNvPr id="4" name="Footer Placeholder 3">
            <a:extLst>
              <a:ext uri="{FF2B5EF4-FFF2-40B4-BE49-F238E27FC236}">
                <a16:creationId xmlns:a16="http://schemas.microsoft.com/office/drawing/2014/main" id="{2D044E19-9CF6-45F3-874D-5D38BDB0F2A5}"/>
              </a:ext>
            </a:extLst>
          </p:cNvPr>
          <p:cNvSpPr>
            <a:spLocks noGrp="1"/>
          </p:cNvSpPr>
          <p:nvPr>
            <p:ph type="ftr" sz="quarter" idx="11"/>
          </p:nvPr>
        </p:nvSpPr>
        <p:spPr/>
        <p:txBody>
          <a:bodyPr/>
          <a:lstStyle/>
          <a:p>
            <a:r>
              <a:rPr lang="en-GB"/>
              <a:t>Jake Bretherton 1800231</a:t>
            </a:r>
          </a:p>
        </p:txBody>
      </p:sp>
      <p:pic>
        <p:nvPicPr>
          <p:cNvPr id="6" name="Picture 5">
            <a:extLst>
              <a:ext uri="{FF2B5EF4-FFF2-40B4-BE49-F238E27FC236}">
                <a16:creationId xmlns:a16="http://schemas.microsoft.com/office/drawing/2014/main" id="{8EB89C67-491E-4E45-9185-5299B9D79CCB}"/>
              </a:ext>
            </a:extLst>
          </p:cNvPr>
          <p:cNvPicPr>
            <a:picLocks noChangeAspect="1"/>
          </p:cNvPicPr>
          <p:nvPr/>
        </p:nvPicPr>
        <p:blipFill>
          <a:blip r:embed="rId2"/>
          <a:stretch>
            <a:fillRect/>
          </a:stretch>
        </p:blipFill>
        <p:spPr>
          <a:xfrm>
            <a:off x="5132897" y="3504664"/>
            <a:ext cx="6088771" cy="2774831"/>
          </a:xfrm>
          <a:prstGeom prst="rect">
            <a:avLst/>
          </a:prstGeom>
        </p:spPr>
      </p:pic>
      <p:sp>
        <p:nvSpPr>
          <p:cNvPr id="7" name="TextBox 6">
            <a:extLst>
              <a:ext uri="{FF2B5EF4-FFF2-40B4-BE49-F238E27FC236}">
                <a16:creationId xmlns:a16="http://schemas.microsoft.com/office/drawing/2014/main" id="{4DAC7B60-380E-4E1A-B765-99DB005FF42E}"/>
              </a:ext>
            </a:extLst>
          </p:cNvPr>
          <p:cNvSpPr txBox="1"/>
          <p:nvPr/>
        </p:nvSpPr>
        <p:spPr>
          <a:xfrm>
            <a:off x="1036320" y="4153416"/>
            <a:ext cx="4238291" cy="1477328"/>
          </a:xfrm>
          <a:prstGeom prst="rect">
            <a:avLst/>
          </a:prstGeom>
          <a:noFill/>
        </p:spPr>
        <p:txBody>
          <a:bodyPr wrap="square" rtlCol="0">
            <a:spAutoFit/>
          </a:bodyPr>
          <a:lstStyle/>
          <a:p>
            <a:r>
              <a:rPr lang="en-GB" dirty="0"/>
              <a:t>Outliers made histogram graphing difficult, this is a naïve attempt with evenly spaced buckets from the minimum to maximum value</a:t>
            </a:r>
          </a:p>
          <a:p>
            <a:endParaRPr lang="en-GB" dirty="0"/>
          </a:p>
        </p:txBody>
      </p:sp>
    </p:spTree>
    <p:extLst>
      <p:ext uri="{BB962C8B-B14F-4D97-AF65-F5344CB8AC3E}">
        <p14:creationId xmlns:p14="http://schemas.microsoft.com/office/powerpoint/2010/main" val="3508896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9850-A9E8-43DD-B613-457CD562AE41}"/>
              </a:ext>
            </a:extLst>
          </p:cNvPr>
          <p:cNvSpPr>
            <a:spLocks noGrp="1"/>
          </p:cNvSpPr>
          <p:nvPr>
            <p:ph type="title"/>
          </p:nvPr>
        </p:nvSpPr>
        <p:spPr/>
        <p:txBody>
          <a:bodyPr/>
          <a:lstStyle/>
          <a:p>
            <a:r>
              <a:rPr lang="en-GB"/>
              <a:t>Issues with timings - Solution</a:t>
            </a:r>
            <a:endParaRPr lang="en-GB" dirty="0"/>
          </a:p>
        </p:txBody>
      </p:sp>
      <p:sp>
        <p:nvSpPr>
          <p:cNvPr id="4" name="Footer Placeholder 3">
            <a:extLst>
              <a:ext uri="{FF2B5EF4-FFF2-40B4-BE49-F238E27FC236}">
                <a16:creationId xmlns:a16="http://schemas.microsoft.com/office/drawing/2014/main" id="{BC4A9035-CA8A-405F-8CDA-1081D1F86C99}"/>
              </a:ext>
            </a:extLst>
          </p:cNvPr>
          <p:cNvSpPr>
            <a:spLocks noGrp="1"/>
          </p:cNvSpPr>
          <p:nvPr>
            <p:ph type="ftr" sz="quarter" idx="11"/>
          </p:nvPr>
        </p:nvSpPr>
        <p:spPr/>
        <p:txBody>
          <a:bodyPr/>
          <a:lstStyle/>
          <a:p>
            <a:r>
              <a:rPr lang="en-GB"/>
              <a:t>Jake Bretherton 1800231</a:t>
            </a:r>
          </a:p>
        </p:txBody>
      </p:sp>
      <p:pic>
        <p:nvPicPr>
          <p:cNvPr id="5" name="Picture 4" descr="A screenshot of a cell phone&#10;&#10;Description automatically generated">
            <a:extLst>
              <a:ext uri="{FF2B5EF4-FFF2-40B4-BE49-F238E27FC236}">
                <a16:creationId xmlns:a16="http://schemas.microsoft.com/office/drawing/2014/main" id="{752D5931-B535-439B-8559-1B4589CC2BA0}"/>
              </a:ext>
            </a:extLst>
          </p:cNvPr>
          <p:cNvPicPr>
            <a:picLocks noChangeAspect="1"/>
          </p:cNvPicPr>
          <p:nvPr/>
        </p:nvPicPr>
        <p:blipFill>
          <a:blip r:embed="rId2"/>
          <a:stretch>
            <a:fillRect/>
          </a:stretch>
        </p:blipFill>
        <p:spPr>
          <a:xfrm>
            <a:off x="559953" y="1935752"/>
            <a:ext cx="3338788" cy="196503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28049C8-E6DC-47AC-BBE3-08297E825BCA}"/>
              </a:ext>
            </a:extLst>
          </p:cNvPr>
          <p:cNvPicPr>
            <a:picLocks noChangeAspect="1"/>
          </p:cNvPicPr>
          <p:nvPr/>
        </p:nvPicPr>
        <p:blipFill>
          <a:blip r:embed="rId3"/>
          <a:stretch>
            <a:fillRect/>
          </a:stretch>
        </p:blipFill>
        <p:spPr>
          <a:xfrm>
            <a:off x="559953" y="4099183"/>
            <a:ext cx="3338788" cy="1969485"/>
          </a:xfrm>
          <a:prstGeom prst="rect">
            <a:avLst/>
          </a:prstGeom>
        </p:spPr>
      </p:pic>
      <p:sp>
        <p:nvSpPr>
          <p:cNvPr id="7" name="TextBox 6">
            <a:extLst>
              <a:ext uri="{FF2B5EF4-FFF2-40B4-BE49-F238E27FC236}">
                <a16:creationId xmlns:a16="http://schemas.microsoft.com/office/drawing/2014/main" id="{A98FFAC5-BF0D-4C85-A5B1-ACF7653D2FBE}"/>
              </a:ext>
            </a:extLst>
          </p:cNvPr>
          <p:cNvSpPr txBox="1"/>
          <p:nvPr/>
        </p:nvSpPr>
        <p:spPr>
          <a:xfrm>
            <a:off x="3898741" y="2578739"/>
            <a:ext cx="3889855" cy="646331"/>
          </a:xfrm>
          <a:prstGeom prst="rect">
            <a:avLst/>
          </a:prstGeom>
          <a:noFill/>
        </p:spPr>
        <p:txBody>
          <a:bodyPr wrap="square" rtlCol="0">
            <a:spAutoFit/>
          </a:bodyPr>
          <a:lstStyle/>
          <a:p>
            <a:r>
              <a:rPr lang="en-GB" dirty="0"/>
              <a:t>The outliers were so extreme they dwarf the rest of the data</a:t>
            </a:r>
          </a:p>
        </p:txBody>
      </p:sp>
      <p:sp>
        <p:nvSpPr>
          <p:cNvPr id="15" name="TextBox 14">
            <a:extLst>
              <a:ext uri="{FF2B5EF4-FFF2-40B4-BE49-F238E27FC236}">
                <a16:creationId xmlns:a16="http://schemas.microsoft.com/office/drawing/2014/main" id="{C2C18D32-8B5C-4E58-BBB1-0255BD5FFBE3}"/>
              </a:ext>
            </a:extLst>
          </p:cNvPr>
          <p:cNvSpPr txBox="1"/>
          <p:nvPr/>
        </p:nvSpPr>
        <p:spPr>
          <a:xfrm>
            <a:off x="3898741" y="4099183"/>
            <a:ext cx="3889855" cy="2031325"/>
          </a:xfrm>
          <a:prstGeom prst="rect">
            <a:avLst/>
          </a:prstGeom>
          <a:noFill/>
        </p:spPr>
        <p:txBody>
          <a:bodyPr wrap="square" rtlCol="0">
            <a:spAutoFit/>
          </a:bodyPr>
          <a:lstStyle/>
          <a:p>
            <a:r>
              <a:rPr lang="en-GB" dirty="0"/>
              <a:t>Box and whisker plots were used to visualise the data excluding these outliers.</a:t>
            </a:r>
          </a:p>
          <a:p>
            <a:r>
              <a:rPr lang="en-GB" dirty="0"/>
              <a:t>The Minimum (Q1–1.5*IQR) and Maximum (Q3+1.5*IQR) were then used for the histogram extremes, and outliers all grouped in ‘more’ </a:t>
            </a:r>
          </a:p>
        </p:txBody>
      </p:sp>
      <p:pic>
        <p:nvPicPr>
          <p:cNvPr id="9" name="Picture 8" descr="A screenshot of a cell phone&#10;&#10;Description automatically generated">
            <a:extLst>
              <a:ext uri="{FF2B5EF4-FFF2-40B4-BE49-F238E27FC236}">
                <a16:creationId xmlns:a16="http://schemas.microsoft.com/office/drawing/2014/main" id="{581E705C-10ED-4097-BBA3-9F3EF292A83F}"/>
              </a:ext>
            </a:extLst>
          </p:cNvPr>
          <p:cNvPicPr>
            <a:picLocks noChangeAspect="1"/>
          </p:cNvPicPr>
          <p:nvPr/>
        </p:nvPicPr>
        <p:blipFill>
          <a:blip r:embed="rId4"/>
          <a:stretch>
            <a:fillRect/>
          </a:stretch>
        </p:blipFill>
        <p:spPr>
          <a:xfrm>
            <a:off x="7505791" y="2611473"/>
            <a:ext cx="4324675" cy="2792102"/>
          </a:xfrm>
          <a:prstGeom prst="rect">
            <a:avLst/>
          </a:prstGeom>
        </p:spPr>
      </p:pic>
      <p:sp>
        <p:nvSpPr>
          <p:cNvPr id="47" name="TextBox 46">
            <a:extLst>
              <a:ext uri="{FF2B5EF4-FFF2-40B4-BE49-F238E27FC236}">
                <a16:creationId xmlns:a16="http://schemas.microsoft.com/office/drawing/2014/main" id="{DAA3B870-2F72-4ABC-9A55-EAA1E383080B}"/>
              </a:ext>
            </a:extLst>
          </p:cNvPr>
          <p:cNvSpPr txBox="1"/>
          <p:nvPr/>
        </p:nvSpPr>
        <p:spPr>
          <a:xfrm>
            <a:off x="7976017" y="5582375"/>
            <a:ext cx="3384222" cy="369332"/>
          </a:xfrm>
          <a:prstGeom prst="rect">
            <a:avLst/>
          </a:prstGeom>
          <a:noFill/>
        </p:spPr>
        <p:txBody>
          <a:bodyPr wrap="square" rtlCol="0">
            <a:spAutoFit/>
          </a:bodyPr>
          <a:lstStyle/>
          <a:p>
            <a:pPr algn="ctr"/>
            <a:r>
              <a:rPr lang="en-GB" dirty="0"/>
              <a:t>Median Time: 118 Nanoseconds</a:t>
            </a:r>
          </a:p>
        </p:txBody>
      </p:sp>
    </p:spTree>
    <p:extLst>
      <p:ext uri="{BB962C8B-B14F-4D97-AF65-F5344CB8AC3E}">
        <p14:creationId xmlns:p14="http://schemas.microsoft.com/office/powerpoint/2010/main" val="2602863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80F5B-0CF1-4331-9E00-F3E202219BCC}"/>
              </a:ext>
            </a:extLst>
          </p:cNvPr>
          <p:cNvSpPr>
            <a:spLocks noGrp="1"/>
          </p:cNvSpPr>
          <p:nvPr>
            <p:ph type="title"/>
          </p:nvPr>
        </p:nvSpPr>
        <p:spPr/>
        <p:txBody>
          <a:bodyPr/>
          <a:lstStyle/>
          <a:p>
            <a:r>
              <a:rPr lang="en-GB" dirty="0"/>
              <a:t>Function timer</a:t>
            </a:r>
          </a:p>
        </p:txBody>
      </p:sp>
      <p:sp>
        <p:nvSpPr>
          <p:cNvPr id="3" name="Content Placeholder 2">
            <a:extLst>
              <a:ext uri="{FF2B5EF4-FFF2-40B4-BE49-F238E27FC236}">
                <a16:creationId xmlns:a16="http://schemas.microsoft.com/office/drawing/2014/main" id="{35C98FFD-068C-40EA-8FF9-79CD81124D79}"/>
              </a:ext>
            </a:extLst>
          </p:cNvPr>
          <p:cNvSpPr>
            <a:spLocks noGrp="1"/>
          </p:cNvSpPr>
          <p:nvPr>
            <p:ph idx="1"/>
          </p:nvPr>
        </p:nvSpPr>
        <p:spPr/>
        <p:txBody>
          <a:bodyPr/>
          <a:lstStyle/>
          <a:p>
            <a:r>
              <a:rPr lang="en-GB" dirty="0"/>
              <a:t>Wrote a function timer object to run timings on various methods of the program</a:t>
            </a:r>
          </a:p>
          <a:p>
            <a:r>
              <a:rPr lang="en-GB" dirty="0"/>
              <a:t>You can specify the number of timings to perform, and the number of calls to that function per timing</a:t>
            </a:r>
          </a:p>
          <a:p>
            <a:endParaRPr lang="en-GB" dirty="0"/>
          </a:p>
        </p:txBody>
      </p:sp>
      <p:sp>
        <p:nvSpPr>
          <p:cNvPr id="4" name="Footer Placeholder 3">
            <a:extLst>
              <a:ext uri="{FF2B5EF4-FFF2-40B4-BE49-F238E27FC236}">
                <a16:creationId xmlns:a16="http://schemas.microsoft.com/office/drawing/2014/main" id="{B22DE857-9B45-4A18-83C7-FBD225E53331}"/>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7D5060AB-08FC-48CB-808B-4F6A55DF8C3A}"/>
              </a:ext>
            </a:extLst>
          </p:cNvPr>
          <p:cNvPicPr>
            <a:picLocks noChangeAspect="1"/>
          </p:cNvPicPr>
          <p:nvPr/>
        </p:nvPicPr>
        <p:blipFill>
          <a:blip r:embed="rId2"/>
          <a:stretch>
            <a:fillRect/>
          </a:stretch>
        </p:blipFill>
        <p:spPr>
          <a:xfrm>
            <a:off x="-14288" y="5010584"/>
            <a:ext cx="12206288" cy="747503"/>
          </a:xfrm>
          <a:prstGeom prst="rect">
            <a:avLst/>
          </a:prstGeom>
        </p:spPr>
      </p:pic>
      <p:pic>
        <p:nvPicPr>
          <p:cNvPr id="7" name="Picture 6">
            <a:extLst>
              <a:ext uri="{FF2B5EF4-FFF2-40B4-BE49-F238E27FC236}">
                <a16:creationId xmlns:a16="http://schemas.microsoft.com/office/drawing/2014/main" id="{2397119F-DA19-4B80-8FDD-D2DCB73458C2}"/>
              </a:ext>
            </a:extLst>
          </p:cNvPr>
          <p:cNvPicPr>
            <a:picLocks noChangeAspect="1"/>
          </p:cNvPicPr>
          <p:nvPr/>
        </p:nvPicPr>
        <p:blipFill>
          <a:blip r:embed="rId3"/>
          <a:stretch>
            <a:fillRect/>
          </a:stretch>
        </p:blipFill>
        <p:spPr>
          <a:xfrm>
            <a:off x="3230880" y="2895389"/>
            <a:ext cx="5791200" cy="1924050"/>
          </a:xfrm>
          <a:prstGeom prst="rect">
            <a:avLst/>
          </a:prstGeom>
        </p:spPr>
      </p:pic>
      <p:pic>
        <p:nvPicPr>
          <p:cNvPr id="8" name="Picture 7">
            <a:extLst>
              <a:ext uri="{FF2B5EF4-FFF2-40B4-BE49-F238E27FC236}">
                <a16:creationId xmlns:a16="http://schemas.microsoft.com/office/drawing/2014/main" id="{10D898DF-7A1D-400B-9C9E-9C9EB519FC83}"/>
              </a:ext>
            </a:extLst>
          </p:cNvPr>
          <p:cNvPicPr>
            <a:picLocks noChangeAspect="1"/>
          </p:cNvPicPr>
          <p:nvPr/>
        </p:nvPicPr>
        <p:blipFill>
          <a:blip r:embed="rId4"/>
          <a:stretch>
            <a:fillRect/>
          </a:stretch>
        </p:blipFill>
        <p:spPr>
          <a:xfrm>
            <a:off x="0" y="5905840"/>
            <a:ext cx="12192000" cy="362800"/>
          </a:xfrm>
          <a:prstGeom prst="rect">
            <a:avLst/>
          </a:prstGeom>
        </p:spPr>
      </p:pic>
    </p:spTree>
    <p:extLst>
      <p:ext uri="{BB962C8B-B14F-4D97-AF65-F5344CB8AC3E}">
        <p14:creationId xmlns:p14="http://schemas.microsoft.com/office/powerpoint/2010/main" val="36293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Generation last character</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A4207357-C34B-4681-91E4-E06C33B46053}"/>
              </a:ext>
            </a:extLst>
          </p:cNvPr>
          <p:cNvPicPr>
            <a:picLocks noChangeAspect="1"/>
          </p:cNvPicPr>
          <p:nvPr/>
        </p:nvPicPr>
        <p:blipFill>
          <a:blip r:embed="rId2"/>
          <a:stretch>
            <a:fillRect/>
          </a:stretch>
        </p:blipFill>
        <p:spPr>
          <a:xfrm>
            <a:off x="436770" y="2673622"/>
            <a:ext cx="4578493" cy="2749534"/>
          </a:xfrm>
          <a:prstGeom prst="rect">
            <a:avLst/>
          </a:prstGeom>
        </p:spPr>
      </p:pic>
      <p:pic>
        <p:nvPicPr>
          <p:cNvPr id="7" name="Picture 6">
            <a:extLst>
              <a:ext uri="{FF2B5EF4-FFF2-40B4-BE49-F238E27FC236}">
                <a16:creationId xmlns:a16="http://schemas.microsoft.com/office/drawing/2014/main" id="{898C4D1D-5590-4CAF-BC9B-CC788FEA6D37}"/>
              </a:ext>
            </a:extLst>
          </p:cNvPr>
          <p:cNvPicPr>
            <a:picLocks noChangeAspect="1"/>
          </p:cNvPicPr>
          <p:nvPr/>
        </p:nvPicPr>
        <p:blipFill>
          <a:blip r:embed="rId3"/>
          <a:stretch>
            <a:fillRect/>
          </a:stretch>
        </p:blipFill>
        <p:spPr>
          <a:xfrm>
            <a:off x="5180089" y="2673622"/>
            <a:ext cx="6657800" cy="2749534"/>
          </a:xfrm>
          <a:prstGeom prst="rect">
            <a:avLst/>
          </a:prstGeom>
        </p:spPr>
      </p:pic>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the last character generation only (no channel writing)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2.62 Nanoseconds</a:t>
            </a:r>
          </a:p>
        </p:txBody>
      </p:sp>
    </p:spTree>
    <p:extLst>
      <p:ext uri="{BB962C8B-B14F-4D97-AF65-F5344CB8AC3E}">
        <p14:creationId xmlns:p14="http://schemas.microsoft.com/office/powerpoint/2010/main" val="196010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Generation password root</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the password root only (no channel writing)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81.3  Nanoseconds</a:t>
            </a:r>
          </a:p>
        </p:txBody>
      </p:sp>
      <p:pic>
        <p:nvPicPr>
          <p:cNvPr id="3" name="Picture 2">
            <a:extLst>
              <a:ext uri="{FF2B5EF4-FFF2-40B4-BE49-F238E27FC236}">
                <a16:creationId xmlns:a16="http://schemas.microsoft.com/office/drawing/2014/main" id="{E0F8AE35-116E-4EAA-9780-FA0D1CE66F97}"/>
              </a:ext>
            </a:extLst>
          </p:cNvPr>
          <p:cNvPicPr>
            <a:picLocks noChangeAspect="1"/>
          </p:cNvPicPr>
          <p:nvPr/>
        </p:nvPicPr>
        <p:blipFill>
          <a:blip r:embed="rId2"/>
          <a:stretch>
            <a:fillRect/>
          </a:stretch>
        </p:blipFill>
        <p:spPr>
          <a:xfrm>
            <a:off x="434304" y="2673621"/>
            <a:ext cx="4572396" cy="2749534"/>
          </a:xfrm>
          <a:prstGeom prst="rect">
            <a:avLst/>
          </a:prstGeom>
        </p:spPr>
      </p:pic>
      <p:pic>
        <p:nvPicPr>
          <p:cNvPr id="11" name="Picture 10">
            <a:extLst>
              <a:ext uri="{FF2B5EF4-FFF2-40B4-BE49-F238E27FC236}">
                <a16:creationId xmlns:a16="http://schemas.microsoft.com/office/drawing/2014/main" id="{14F27F63-0191-48E7-9369-EB7389DD3AF4}"/>
              </a:ext>
            </a:extLst>
          </p:cNvPr>
          <p:cNvPicPr>
            <a:picLocks noChangeAspect="1"/>
          </p:cNvPicPr>
          <p:nvPr/>
        </p:nvPicPr>
        <p:blipFill>
          <a:blip r:embed="rId3"/>
          <a:stretch>
            <a:fillRect/>
          </a:stretch>
        </p:blipFill>
        <p:spPr>
          <a:xfrm>
            <a:off x="5136326" y="2669212"/>
            <a:ext cx="6747371" cy="2749533"/>
          </a:xfrm>
          <a:prstGeom prst="rect">
            <a:avLst/>
          </a:prstGeom>
        </p:spPr>
      </p:pic>
    </p:spTree>
    <p:extLst>
      <p:ext uri="{BB962C8B-B14F-4D97-AF65-F5344CB8AC3E}">
        <p14:creationId xmlns:p14="http://schemas.microsoft.com/office/powerpoint/2010/main" val="1258088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Hash password</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password hashing only (no channel read/writing)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8.94 Nanoseconds</a:t>
            </a:r>
          </a:p>
        </p:txBody>
      </p:sp>
      <p:pic>
        <p:nvPicPr>
          <p:cNvPr id="5" name="Picture 4">
            <a:extLst>
              <a:ext uri="{FF2B5EF4-FFF2-40B4-BE49-F238E27FC236}">
                <a16:creationId xmlns:a16="http://schemas.microsoft.com/office/drawing/2014/main" id="{65E5515F-289D-4A00-9407-BACEBD6582D8}"/>
              </a:ext>
            </a:extLst>
          </p:cNvPr>
          <p:cNvPicPr>
            <a:picLocks noChangeAspect="1"/>
          </p:cNvPicPr>
          <p:nvPr/>
        </p:nvPicPr>
        <p:blipFill>
          <a:blip r:embed="rId2"/>
          <a:stretch>
            <a:fillRect/>
          </a:stretch>
        </p:blipFill>
        <p:spPr>
          <a:xfrm>
            <a:off x="661249" y="2723630"/>
            <a:ext cx="4572396" cy="2743438"/>
          </a:xfrm>
          <a:prstGeom prst="rect">
            <a:avLst/>
          </a:prstGeom>
        </p:spPr>
      </p:pic>
      <p:pic>
        <p:nvPicPr>
          <p:cNvPr id="12" name="Picture 11">
            <a:extLst>
              <a:ext uri="{FF2B5EF4-FFF2-40B4-BE49-F238E27FC236}">
                <a16:creationId xmlns:a16="http://schemas.microsoft.com/office/drawing/2014/main" id="{21367328-63DC-48BA-A941-D3B2F2F8CA13}"/>
              </a:ext>
            </a:extLst>
          </p:cNvPr>
          <p:cNvPicPr>
            <a:picLocks noChangeAspect="1"/>
          </p:cNvPicPr>
          <p:nvPr/>
        </p:nvPicPr>
        <p:blipFill>
          <a:blip r:embed="rId3"/>
          <a:stretch>
            <a:fillRect/>
          </a:stretch>
        </p:blipFill>
        <p:spPr>
          <a:xfrm>
            <a:off x="5558269" y="2869947"/>
            <a:ext cx="5901439" cy="2450804"/>
          </a:xfrm>
          <a:prstGeom prst="rect">
            <a:avLst/>
          </a:prstGeom>
        </p:spPr>
      </p:pic>
    </p:spTree>
    <p:extLst>
      <p:ext uri="{BB962C8B-B14F-4D97-AF65-F5344CB8AC3E}">
        <p14:creationId xmlns:p14="http://schemas.microsoft.com/office/powerpoint/2010/main" val="109707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Hash comparison</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hash comparison work only (no channel reading)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18.44 Nanoseconds</a:t>
            </a:r>
          </a:p>
        </p:txBody>
      </p:sp>
      <p:pic>
        <p:nvPicPr>
          <p:cNvPr id="7" name="Picture 6">
            <a:extLst>
              <a:ext uri="{FF2B5EF4-FFF2-40B4-BE49-F238E27FC236}">
                <a16:creationId xmlns:a16="http://schemas.microsoft.com/office/drawing/2014/main" id="{DFF8DC80-74A5-4DC0-B5F5-0E9157462597}"/>
              </a:ext>
            </a:extLst>
          </p:cNvPr>
          <p:cNvPicPr>
            <a:picLocks noChangeAspect="1"/>
          </p:cNvPicPr>
          <p:nvPr/>
        </p:nvPicPr>
        <p:blipFill>
          <a:blip r:embed="rId2"/>
          <a:stretch>
            <a:fillRect/>
          </a:stretch>
        </p:blipFill>
        <p:spPr>
          <a:xfrm>
            <a:off x="5390614" y="2841571"/>
            <a:ext cx="6236749" cy="2469094"/>
          </a:xfrm>
          <a:prstGeom prst="rect">
            <a:avLst/>
          </a:prstGeom>
        </p:spPr>
      </p:pic>
      <p:pic>
        <p:nvPicPr>
          <p:cNvPr id="10" name="Picture 9">
            <a:extLst>
              <a:ext uri="{FF2B5EF4-FFF2-40B4-BE49-F238E27FC236}">
                <a16:creationId xmlns:a16="http://schemas.microsoft.com/office/drawing/2014/main" id="{03F8F5DC-72D9-4302-956E-F8421BECC1BB}"/>
              </a:ext>
            </a:extLst>
          </p:cNvPr>
          <p:cNvPicPr>
            <a:picLocks noChangeAspect="1"/>
          </p:cNvPicPr>
          <p:nvPr/>
        </p:nvPicPr>
        <p:blipFill>
          <a:blip r:embed="rId3"/>
          <a:stretch>
            <a:fillRect/>
          </a:stretch>
        </p:blipFill>
        <p:spPr>
          <a:xfrm>
            <a:off x="609402" y="2704399"/>
            <a:ext cx="4572396" cy="2743438"/>
          </a:xfrm>
          <a:prstGeom prst="rect">
            <a:avLst/>
          </a:prstGeom>
        </p:spPr>
      </p:pic>
    </p:spTree>
    <p:extLst>
      <p:ext uri="{BB962C8B-B14F-4D97-AF65-F5344CB8AC3E}">
        <p14:creationId xmlns:p14="http://schemas.microsoft.com/office/powerpoint/2010/main" val="234592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Channel reading string</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reading a string from a channel    </a:t>
            </a:r>
          </a:p>
          <a:p>
            <a:r>
              <a:rPr lang="en-GB" dirty="0"/>
              <a:t>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70.56 Nanoseconds</a:t>
            </a:r>
          </a:p>
        </p:txBody>
      </p:sp>
      <p:pic>
        <p:nvPicPr>
          <p:cNvPr id="3" name="Picture 2">
            <a:extLst>
              <a:ext uri="{FF2B5EF4-FFF2-40B4-BE49-F238E27FC236}">
                <a16:creationId xmlns:a16="http://schemas.microsoft.com/office/drawing/2014/main" id="{D91A2519-596C-4A68-BF5C-CF4CF2A26DBB}"/>
              </a:ext>
            </a:extLst>
          </p:cNvPr>
          <p:cNvPicPr>
            <a:picLocks noChangeAspect="1"/>
          </p:cNvPicPr>
          <p:nvPr/>
        </p:nvPicPr>
        <p:blipFill>
          <a:blip r:embed="rId2"/>
          <a:stretch>
            <a:fillRect/>
          </a:stretch>
        </p:blipFill>
        <p:spPr>
          <a:xfrm>
            <a:off x="6399497" y="2915671"/>
            <a:ext cx="4413887" cy="2359356"/>
          </a:xfrm>
          <a:prstGeom prst="rect">
            <a:avLst/>
          </a:prstGeom>
        </p:spPr>
      </p:pic>
      <p:pic>
        <p:nvPicPr>
          <p:cNvPr id="5" name="Picture 4">
            <a:extLst>
              <a:ext uri="{FF2B5EF4-FFF2-40B4-BE49-F238E27FC236}">
                <a16:creationId xmlns:a16="http://schemas.microsoft.com/office/drawing/2014/main" id="{EAFA220F-D5E5-4E6E-B7F8-6E32BE6A25C8}"/>
              </a:ext>
            </a:extLst>
          </p:cNvPr>
          <p:cNvPicPr>
            <a:picLocks noChangeAspect="1"/>
          </p:cNvPicPr>
          <p:nvPr/>
        </p:nvPicPr>
        <p:blipFill>
          <a:blip r:embed="rId3"/>
          <a:stretch>
            <a:fillRect/>
          </a:stretch>
        </p:blipFill>
        <p:spPr>
          <a:xfrm>
            <a:off x="1097280" y="2720582"/>
            <a:ext cx="4578493" cy="2749534"/>
          </a:xfrm>
          <a:prstGeom prst="rect">
            <a:avLst/>
          </a:prstGeom>
        </p:spPr>
      </p:pic>
    </p:spTree>
    <p:extLst>
      <p:ext uri="{BB962C8B-B14F-4D97-AF65-F5344CB8AC3E}">
        <p14:creationId xmlns:p14="http://schemas.microsoft.com/office/powerpoint/2010/main" val="121912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Channel writing string</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writing a string to a channel</a:t>
            </a:r>
          </a:p>
          <a:p>
            <a:r>
              <a:rPr lang="en-GB" dirty="0"/>
              <a:t>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05873"/>
            <a:ext cx="3384222" cy="646331"/>
          </a:xfrm>
          <a:prstGeom prst="rect">
            <a:avLst/>
          </a:prstGeom>
          <a:noFill/>
        </p:spPr>
        <p:txBody>
          <a:bodyPr wrap="square" rtlCol="0">
            <a:spAutoFit/>
          </a:bodyPr>
          <a:lstStyle/>
          <a:p>
            <a:pPr algn="ctr"/>
            <a:r>
              <a:rPr lang="en-GB" dirty="0"/>
              <a:t>Median Time: 106.98 Nanoseconds</a:t>
            </a:r>
          </a:p>
        </p:txBody>
      </p:sp>
      <p:pic>
        <p:nvPicPr>
          <p:cNvPr id="3" name="Picture 2">
            <a:extLst>
              <a:ext uri="{FF2B5EF4-FFF2-40B4-BE49-F238E27FC236}">
                <a16:creationId xmlns:a16="http://schemas.microsoft.com/office/drawing/2014/main" id="{661BDBE1-CD91-45F8-BE38-8391D6339D9E}"/>
              </a:ext>
            </a:extLst>
          </p:cNvPr>
          <p:cNvPicPr>
            <a:picLocks noChangeAspect="1"/>
          </p:cNvPicPr>
          <p:nvPr/>
        </p:nvPicPr>
        <p:blipFill>
          <a:blip r:embed="rId2"/>
          <a:stretch>
            <a:fillRect/>
          </a:stretch>
        </p:blipFill>
        <p:spPr>
          <a:xfrm>
            <a:off x="5836231" y="2924815"/>
            <a:ext cx="5413717" cy="2341067"/>
          </a:xfrm>
          <a:prstGeom prst="rect">
            <a:avLst/>
          </a:prstGeom>
        </p:spPr>
      </p:pic>
      <p:pic>
        <p:nvPicPr>
          <p:cNvPr id="5" name="Picture 4">
            <a:extLst>
              <a:ext uri="{FF2B5EF4-FFF2-40B4-BE49-F238E27FC236}">
                <a16:creationId xmlns:a16="http://schemas.microsoft.com/office/drawing/2014/main" id="{A3A836F3-A593-443F-AD0D-F48689130114}"/>
              </a:ext>
            </a:extLst>
          </p:cNvPr>
          <p:cNvPicPr>
            <a:picLocks noChangeAspect="1"/>
          </p:cNvPicPr>
          <p:nvPr/>
        </p:nvPicPr>
        <p:blipFill>
          <a:blip r:embed="rId3"/>
          <a:stretch>
            <a:fillRect/>
          </a:stretch>
        </p:blipFill>
        <p:spPr>
          <a:xfrm>
            <a:off x="846112" y="2723630"/>
            <a:ext cx="4572396" cy="2743438"/>
          </a:xfrm>
          <a:prstGeom prst="rect">
            <a:avLst/>
          </a:prstGeom>
        </p:spPr>
      </p:pic>
    </p:spTree>
    <p:extLst>
      <p:ext uri="{BB962C8B-B14F-4D97-AF65-F5344CB8AC3E}">
        <p14:creationId xmlns:p14="http://schemas.microsoft.com/office/powerpoint/2010/main" val="1504007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Channel reading </a:t>
            </a:r>
            <a:r>
              <a:rPr lang="en-GB" dirty="0" err="1"/>
              <a:t>hashpair</a:t>
            </a:r>
            <a:endParaRPr lang="en-GB" dirty="0"/>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reading a string and hash from a channel </a:t>
            </a:r>
          </a:p>
          <a:p>
            <a:r>
              <a:rPr lang="en-GB" dirty="0"/>
              <a:t>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73.56 Nanoseconds</a:t>
            </a:r>
          </a:p>
        </p:txBody>
      </p:sp>
      <p:pic>
        <p:nvPicPr>
          <p:cNvPr id="3" name="Picture 2">
            <a:extLst>
              <a:ext uri="{FF2B5EF4-FFF2-40B4-BE49-F238E27FC236}">
                <a16:creationId xmlns:a16="http://schemas.microsoft.com/office/drawing/2014/main" id="{DAFC9B4B-C1BC-4C64-AD51-81CF4375E117}"/>
              </a:ext>
            </a:extLst>
          </p:cNvPr>
          <p:cNvPicPr>
            <a:picLocks noChangeAspect="1"/>
          </p:cNvPicPr>
          <p:nvPr/>
        </p:nvPicPr>
        <p:blipFill>
          <a:blip r:embed="rId2"/>
          <a:stretch>
            <a:fillRect/>
          </a:stretch>
        </p:blipFill>
        <p:spPr>
          <a:xfrm>
            <a:off x="940142" y="2673621"/>
            <a:ext cx="4572396" cy="2749534"/>
          </a:xfrm>
          <a:prstGeom prst="rect">
            <a:avLst/>
          </a:prstGeom>
        </p:spPr>
      </p:pic>
      <p:pic>
        <p:nvPicPr>
          <p:cNvPr id="5" name="Picture 4">
            <a:extLst>
              <a:ext uri="{FF2B5EF4-FFF2-40B4-BE49-F238E27FC236}">
                <a16:creationId xmlns:a16="http://schemas.microsoft.com/office/drawing/2014/main" id="{4CBDA5B7-F4D4-45C9-BC26-9E8F3FD78923}"/>
              </a:ext>
            </a:extLst>
          </p:cNvPr>
          <p:cNvPicPr>
            <a:picLocks noChangeAspect="1"/>
          </p:cNvPicPr>
          <p:nvPr/>
        </p:nvPicPr>
        <p:blipFill>
          <a:blip r:embed="rId3"/>
          <a:stretch>
            <a:fillRect/>
          </a:stretch>
        </p:blipFill>
        <p:spPr>
          <a:xfrm>
            <a:off x="6209800" y="2859565"/>
            <a:ext cx="4791871" cy="2377646"/>
          </a:xfrm>
          <a:prstGeom prst="rect">
            <a:avLst/>
          </a:prstGeom>
        </p:spPr>
      </p:pic>
    </p:spTree>
    <p:extLst>
      <p:ext uri="{BB962C8B-B14F-4D97-AF65-F5344CB8AC3E}">
        <p14:creationId xmlns:p14="http://schemas.microsoft.com/office/powerpoint/2010/main" val="3349619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80F8-6E11-4F90-9D2E-6CC1167E197D}"/>
              </a:ext>
            </a:extLst>
          </p:cNvPr>
          <p:cNvSpPr>
            <a:spLocks noGrp="1"/>
          </p:cNvSpPr>
          <p:nvPr>
            <p:ph type="title"/>
          </p:nvPr>
        </p:nvSpPr>
        <p:spPr/>
        <p:txBody>
          <a:bodyPr/>
          <a:lstStyle/>
          <a:p>
            <a:r>
              <a:rPr lang="en-GB" dirty="0"/>
              <a:t>Simplifications</a:t>
            </a:r>
          </a:p>
        </p:txBody>
      </p:sp>
      <p:sp>
        <p:nvSpPr>
          <p:cNvPr id="3" name="Content Placeholder 2">
            <a:extLst>
              <a:ext uri="{FF2B5EF4-FFF2-40B4-BE49-F238E27FC236}">
                <a16:creationId xmlns:a16="http://schemas.microsoft.com/office/drawing/2014/main" id="{75FC34C7-CD58-45C2-BA95-A9987F5D255D}"/>
              </a:ext>
            </a:extLst>
          </p:cNvPr>
          <p:cNvSpPr>
            <a:spLocks noGrp="1"/>
          </p:cNvSpPr>
          <p:nvPr>
            <p:ph idx="1"/>
          </p:nvPr>
        </p:nvSpPr>
        <p:spPr/>
        <p:txBody>
          <a:bodyPr>
            <a:normAutofit/>
          </a:bodyPr>
          <a:lstStyle/>
          <a:p>
            <a:r>
              <a:rPr lang="en-GB" sz="2800" dirty="0"/>
              <a:t>This is a toy model:</a:t>
            </a:r>
          </a:p>
          <a:p>
            <a:pPr lvl="1"/>
            <a:r>
              <a:rPr lang="en-GB" sz="2400" dirty="0"/>
              <a:t>The hashes will not be salted</a:t>
            </a:r>
            <a:endParaRPr lang="en-GB" sz="2000" dirty="0"/>
          </a:p>
          <a:p>
            <a:pPr lvl="1"/>
            <a:r>
              <a:rPr lang="en-GB" sz="2400" dirty="0"/>
              <a:t>The hash algorithm used will not be cryptographically secure</a:t>
            </a:r>
          </a:p>
          <a:p>
            <a:pPr lvl="2"/>
            <a:r>
              <a:rPr lang="en-GB" sz="2000" dirty="0"/>
              <a:t>It the principle is the same but the program will run significantly faster</a:t>
            </a:r>
          </a:p>
          <a:p>
            <a:pPr lvl="2"/>
            <a:r>
              <a:rPr lang="en-GB" sz="2000" dirty="0"/>
              <a:t>C++ has a built in hash function for dictionary keys</a:t>
            </a:r>
          </a:p>
          <a:p>
            <a:pPr lvl="2"/>
            <a:r>
              <a:rPr lang="en-GB" sz="2000" dirty="0"/>
              <a:t>Ethically, this will not be usable on actual leaks</a:t>
            </a:r>
          </a:p>
        </p:txBody>
      </p:sp>
      <p:sp>
        <p:nvSpPr>
          <p:cNvPr id="4" name="Footer Placeholder 3">
            <a:extLst>
              <a:ext uri="{FF2B5EF4-FFF2-40B4-BE49-F238E27FC236}">
                <a16:creationId xmlns:a16="http://schemas.microsoft.com/office/drawing/2014/main" id="{5A242D9F-DE36-41F2-90E3-7886A45A90EA}"/>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2986765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5A3D-D16C-438E-B82D-48A8C1AF1FE5}"/>
              </a:ext>
            </a:extLst>
          </p:cNvPr>
          <p:cNvSpPr>
            <a:spLocks noGrp="1"/>
          </p:cNvSpPr>
          <p:nvPr>
            <p:ph type="title"/>
          </p:nvPr>
        </p:nvSpPr>
        <p:spPr/>
        <p:txBody>
          <a:bodyPr/>
          <a:lstStyle/>
          <a:p>
            <a:r>
              <a:rPr lang="en-GB" dirty="0"/>
              <a:t>Comparison</a:t>
            </a:r>
          </a:p>
        </p:txBody>
      </p:sp>
      <p:sp>
        <p:nvSpPr>
          <p:cNvPr id="4" name="Footer Placeholder 3">
            <a:extLst>
              <a:ext uri="{FF2B5EF4-FFF2-40B4-BE49-F238E27FC236}">
                <a16:creationId xmlns:a16="http://schemas.microsoft.com/office/drawing/2014/main" id="{06471625-2BD0-4723-BA48-1BD8251C151E}"/>
              </a:ext>
            </a:extLst>
          </p:cNvPr>
          <p:cNvSpPr>
            <a:spLocks noGrp="1"/>
          </p:cNvSpPr>
          <p:nvPr>
            <p:ph type="ftr" sz="quarter" idx="11"/>
          </p:nvPr>
        </p:nvSpPr>
        <p:spPr/>
        <p:txBody>
          <a:bodyPr/>
          <a:lstStyle/>
          <a:p>
            <a:r>
              <a:rPr lang="en-GB"/>
              <a:t>Jake Bretherton 1800231</a:t>
            </a:r>
          </a:p>
        </p:txBody>
      </p:sp>
      <p:sp>
        <p:nvSpPr>
          <p:cNvPr id="6" name="TextBox 5">
            <a:extLst>
              <a:ext uri="{FF2B5EF4-FFF2-40B4-BE49-F238E27FC236}">
                <a16:creationId xmlns:a16="http://schemas.microsoft.com/office/drawing/2014/main" id="{6BDED9E8-FE1A-4267-BC12-BE1994B61C41}"/>
              </a:ext>
            </a:extLst>
          </p:cNvPr>
          <p:cNvSpPr txBox="1"/>
          <p:nvPr/>
        </p:nvSpPr>
        <p:spPr>
          <a:xfrm>
            <a:off x="7634267" y="2665528"/>
            <a:ext cx="3521413" cy="2585323"/>
          </a:xfrm>
          <a:prstGeom prst="rect">
            <a:avLst/>
          </a:prstGeom>
          <a:noFill/>
        </p:spPr>
        <p:txBody>
          <a:bodyPr wrap="square" rtlCol="0">
            <a:spAutoFit/>
          </a:bodyPr>
          <a:lstStyle/>
          <a:p>
            <a:r>
              <a:rPr lang="en-GB" dirty="0"/>
              <a:t>Generation: Single character, string channel writing, 1/95</a:t>
            </a:r>
            <a:r>
              <a:rPr lang="en-GB" baseline="30000" dirty="0"/>
              <a:t>th</a:t>
            </a:r>
            <a:r>
              <a:rPr lang="en-GB" dirty="0"/>
              <a:t> of root password updating</a:t>
            </a:r>
          </a:p>
          <a:p>
            <a:endParaRPr lang="en-GB" dirty="0"/>
          </a:p>
          <a:p>
            <a:r>
              <a:rPr lang="en-GB" dirty="0"/>
              <a:t>Hashing: Hash, string channel reading, </a:t>
            </a:r>
            <a:r>
              <a:rPr lang="en-GB" dirty="0" err="1"/>
              <a:t>hashpair</a:t>
            </a:r>
            <a:r>
              <a:rPr lang="en-GB" dirty="0"/>
              <a:t> channel writing</a:t>
            </a:r>
          </a:p>
          <a:p>
            <a:endParaRPr lang="en-GB" dirty="0"/>
          </a:p>
          <a:p>
            <a:r>
              <a:rPr lang="en-GB" dirty="0"/>
              <a:t>Comparison: Hash comparison, </a:t>
            </a:r>
            <a:r>
              <a:rPr lang="en-GB" dirty="0" err="1"/>
              <a:t>haspair</a:t>
            </a:r>
            <a:r>
              <a:rPr lang="en-GB" dirty="0"/>
              <a:t> channel reading</a:t>
            </a:r>
          </a:p>
        </p:txBody>
      </p:sp>
      <p:pic>
        <p:nvPicPr>
          <p:cNvPr id="7" name="Picture 6">
            <a:extLst>
              <a:ext uri="{FF2B5EF4-FFF2-40B4-BE49-F238E27FC236}">
                <a16:creationId xmlns:a16="http://schemas.microsoft.com/office/drawing/2014/main" id="{3D26541C-1A22-451E-840B-61FA74FF4D9B}"/>
              </a:ext>
            </a:extLst>
          </p:cNvPr>
          <p:cNvPicPr>
            <a:picLocks noChangeAspect="1"/>
          </p:cNvPicPr>
          <p:nvPr/>
        </p:nvPicPr>
        <p:blipFill>
          <a:blip r:embed="rId2"/>
          <a:stretch>
            <a:fillRect/>
          </a:stretch>
        </p:blipFill>
        <p:spPr>
          <a:xfrm>
            <a:off x="1097280" y="2050902"/>
            <a:ext cx="6378176" cy="3813317"/>
          </a:xfrm>
          <a:prstGeom prst="rect">
            <a:avLst/>
          </a:prstGeom>
        </p:spPr>
      </p:pic>
    </p:spTree>
    <p:extLst>
      <p:ext uri="{BB962C8B-B14F-4D97-AF65-F5344CB8AC3E}">
        <p14:creationId xmlns:p14="http://schemas.microsoft.com/office/powerpoint/2010/main" val="1560850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0FD7-F271-4144-8A92-67D76D8CDDD7}"/>
              </a:ext>
            </a:extLst>
          </p:cNvPr>
          <p:cNvSpPr>
            <a:spLocks noGrp="1"/>
          </p:cNvSpPr>
          <p:nvPr>
            <p:ph type="title"/>
          </p:nvPr>
        </p:nvSpPr>
        <p:spPr/>
        <p:txBody>
          <a:bodyPr/>
          <a:lstStyle/>
          <a:p>
            <a:r>
              <a:rPr lang="en-GB" dirty="0"/>
              <a:t>Total comparison</a:t>
            </a:r>
          </a:p>
        </p:txBody>
      </p:sp>
      <p:sp>
        <p:nvSpPr>
          <p:cNvPr id="3" name="Content Placeholder 2">
            <a:extLst>
              <a:ext uri="{FF2B5EF4-FFF2-40B4-BE49-F238E27FC236}">
                <a16:creationId xmlns:a16="http://schemas.microsoft.com/office/drawing/2014/main" id="{084A9DE2-2D70-4DF9-986F-5321532EAD2A}"/>
              </a:ext>
            </a:extLst>
          </p:cNvPr>
          <p:cNvSpPr>
            <a:spLocks noGrp="1"/>
          </p:cNvSpPr>
          <p:nvPr>
            <p:ph idx="1"/>
          </p:nvPr>
        </p:nvSpPr>
        <p:spPr>
          <a:xfrm>
            <a:off x="7258639" y="1987136"/>
            <a:ext cx="3585955" cy="4008311"/>
          </a:xfrm>
        </p:spPr>
        <p:txBody>
          <a:bodyPr/>
          <a:lstStyle/>
          <a:p>
            <a:r>
              <a:rPr lang="en-GB" dirty="0"/>
              <a:t>Generation: 110.5ns</a:t>
            </a:r>
          </a:p>
          <a:p>
            <a:r>
              <a:rPr lang="en-GB" dirty="0"/>
              <a:t>Hashing: 197.5ns</a:t>
            </a:r>
          </a:p>
          <a:p>
            <a:r>
              <a:rPr lang="en-GB" dirty="0"/>
              <a:t>Comparison: 92ns</a:t>
            </a:r>
          </a:p>
          <a:p>
            <a:endParaRPr lang="en-GB" dirty="0"/>
          </a:p>
          <a:p>
            <a:r>
              <a:rPr lang="en-GB" dirty="0"/>
              <a:t>Hashing approximately twice as slow as generation and comparison.</a:t>
            </a:r>
          </a:p>
          <a:p>
            <a:r>
              <a:rPr lang="en-GB" dirty="0"/>
              <a:t>Therefore two threads for ever comparison and generation thread.</a:t>
            </a:r>
          </a:p>
        </p:txBody>
      </p:sp>
      <p:sp>
        <p:nvSpPr>
          <p:cNvPr id="4" name="Footer Placeholder 3">
            <a:extLst>
              <a:ext uri="{FF2B5EF4-FFF2-40B4-BE49-F238E27FC236}">
                <a16:creationId xmlns:a16="http://schemas.microsoft.com/office/drawing/2014/main" id="{F7380F0A-C3C5-4AC1-ACF9-82F09F624693}"/>
              </a:ext>
            </a:extLst>
          </p:cNvPr>
          <p:cNvSpPr>
            <a:spLocks noGrp="1"/>
          </p:cNvSpPr>
          <p:nvPr>
            <p:ph type="ftr" sz="quarter" idx="11"/>
          </p:nvPr>
        </p:nvSpPr>
        <p:spPr/>
        <p:txBody>
          <a:bodyPr/>
          <a:lstStyle/>
          <a:p>
            <a:r>
              <a:rPr lang="en-GB"/>
              <a:t>Jake Bretherton 1800231</a:t>
            </a:r>
          </a:p>
        </p:txBody>
      </p:sp>
      <p:pic>
        <p:nvPicPr>
          <p:cNvPr id="6" name="Picture 5">
            <a:extLst>
              <a:ext uri="{FF2B5EF4-FFF2-40B4-BE49-F238E27FC236}">
                <a16:creationId xmlns:a16="http://schemas.microsoft.com/office/drawing/2014/main" id="{5DFED340-41CF-41DD-A372-80225BAAAEE2}"/>
              </a:ext>
            </a:extLst>
          </p:cNvPr>
          <p:cNvPicPr>
            <a:picLocks noChangeAspect="1"/>
          </p:cNvPicPr>
          <p:nvPr/>
        </p:nvPicPr>
        <p:blipFill>
          <a:blip r:embed="rId2"/>
          <a:stretch>
            <a:fillRect/>
          </a:stretch>
        </p:blipFill>
        <p:spPr>
          <a:xfrm>
            <a:off x="820123" y="2267723"/>
            <a:ext cx="5732124" cy="3445373"/>
          </a:xfrm>
          <a:prstGeom prst="rect">
            <a:avLst/>
          </a:prstGeom>
        </p:spPr>
      </p:pic>
    </p:spTree>
    <p:extLst>
      <p:ext uri="{BB962C8B-B14F-4D97-AF65-F5344CB8AC3E}">
        <p14:creationId xmlns:p14="http://schemas.microsoft.com/office/powerpoint/2010/main" val="3169533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F03B-E180-4DC0-9AAE-E2F817E1EC2C}"/>
              </a:ext>
            </a:extLst>
          </p:cNvPr>
          <p:cNvSpPr>
            <a:spLocks noGrp="1"/>
          </p:cNvSpPr>
          <p:nvPr>
            <p:ph type="title"/>
          </p:nvPr>
        </p:nvSpPr>
        <p:spPr/>
        <p:txBody>
          <a:bodyPr/>
          <a:lstStyle/>
          <a:p>
            <a:r>
              <a:rPr lang="en-GB" dirty="0"/>
              <a:t>Control</a:t>
            </a:r>
          </a:p>
        </p:txBody>
      </p:sp>
      <p:sp>
        <p:nvSpPr>
          <p:cNvPr id="4" name="Footer Placeholder 3">
            <a:extLst>
              <a:ext uri="{FF2B5EF4-FFF2-40B4-BE49-F238E27FC236}">
                <a16:creationId xmlns:a16="http://schemas.microsoft.com/office/drawing/2014/main" id="{D456270E-4834-498D-99B0-AD70B08BC7C9}"/>
              </a:ext>
            </a:extLst>
          </p:cNvPr>
          <p:cNvSpPr>
            <a:spLocks noGrp="1"/>
          </p:cNvSpPr>
          <p:nvPr>
            <p:ph type="ftr" sz="quarter" idx="11"/>
          </p:nvPr>
        </p:nvSpPr>
        <p:spPr/>
        <p:txBody>
          <a:bodyPr/>
          <a:lstStyle/>
          <a:p>
            <a:r>
              <a:rPr lang="en-GB"/>
              <a:t>Jake Bretherton 1800231</a:t>
            </a:r>
          </a:p>
        </p:txBody>
      </p:sp>
      <p:graphicFrame>
        <p:nvGraphicFramePr>
          <p:cNvPr id="8" name="Table 8">
            <a:extLst>
              <a:ext uri="{FF2B5EF4-FFF2-40B4-BE49-F238E27FC236}">
                <a16:creationId xmlns:a16="http://schemas.microsoft.com/office/drawing/2014/main" id="{B04EA190-7889-4AAF-8DB8-1C943E0880EC}"/>
              </a:ext>
            </a:extLst>
          </p:cNvPr>
          <p:cNvGraphicFramePr>
            <a:graphicFrameLocks noGrp="1"/>
          </p:cNvGraphicFramePr>
          <p:nvPr>
            <p:extLst>
              <p:ext uri="{D42A27DB-BD31-4B8C-83A1-F6EECF244321}">
                <p14:modId xmlns:p14="http://schemas.microsoft.com/office/powerpoint/2010/main" val="1058088724"/>
              </p:ext>
            </p:extLst>
          </p:nvPr>
        </p:nvGraphicFramePr>
        <p:xfrm>
          <a:off x="1221296" y="1913642"/>
          <a:ext cx="10058400" cy="373621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906040833"/>
                    </a:ext>
                  </a:extLst>
                </a:gridCol>
                <a:gridCol w="2514600">
                  <a:extLst>
                    <a:ext uri="{9D8B030D-6E8A-4147-A177-3AD203B41FA5}">
                      <a16:colId xmlns:a16="http://schemas.microsoft.com/office/drawing/2014/main" val="3573831436"/>
                    </a:ext>
                  </a:extLst>
                </a:gridCol>
                <a:gridCol w="2514600">
                  <a:extLst>
                    <a:ext uri="{9D8B030D-6E8A-4147-A177-3AD203B41FA5}">
                      <a16:colId xmlns:a16="http://schemas.microsoft.com/office/drawing/2014/main" val="932939153"/>
                    </a:ext>
                  </a:extLst>
                </a:gridCol>
                <a:gridCol w="2514600">
                  <a:extLst>
                    <a:ext uri="{9D8B030D-6E8A-4147-A177-3AD203B41FA5}">
                      <a16:colId xmlns:a16="http://schemas.microsoft.com/office/drawing/2014/main" val="1987505491"/>
                    </a:ext>
                  </a:extLst>
                </a:gridCol>
              </a:tblGrid>
              <a:tr h="814212">
                <a:tc>
                  <a:txBody>
                    <a:bodyPr/>
                    <a:lstStyle/>
                    <a:p>
                      <a:r>
                        <a:rPr lang="en-GB" dirty="0"/>
                        <a:t>Task</a:t>
                      </a:r>
                    </a:p>
                  </a:txBody>
                  <a:tcPr/>
                </a:tc>
                <a:tc>
                  <a:txBody>
                    <a:bodyPr/>
                    <a:lstStyle/>
                    <a:p>
                      <a:r>
                        <a:rPr lang="en-GB" dirty="0"/>
                        <a:t>Time per guess per thread (Ns)</a:t>
                      </a:r>
                    </a:p>
                  </a:txBody>
                  <a:tcPr/>
                </a:tc>
                <a:tc>
                  <a:txBody>
                    <a:bodyPr/>
                    <a:lstStyle/>
                    <a:p>
                      <a:r>
                        <a:rPr lang="en-GB" dirty="0"/>
                        <a:t>Threads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per guess all threads (Ns)</a:t>
                      </a:r>
                    </a:p>
                  </a:txBody>
                  <a:tcPr/>
                </a:tc>
                <a:extLst>
                  <a:ext uri="{0D108BD9-81ED-4DB2-BD59-A6C34878D82A}">
                    <a16:rowId xmlns:a16="http://schemas.microsoft.com/office/drawing/2014/main" val="3583179533"/>
                  </a:ext>
                </a:extLst>
              </a:tr>
              <a:tr h="814212">
                <a:tc>
                  <a:txBody>
                    <a:bodyPr/>
                    <a:lstStyle/>
                    <a:p>
                      <a:r>
                        <a:rPr lang="en-GB" dirty="0"/>
                        <a:t>Password root increment</a:t>
                      </a:r>
                    </a:p>
                  </a:txBody>
                  <a:tcPr/>
                </a:tc>
                <a:tc>
                  <a:txBody>
                    <a:bodyPr/>
                    <a:lstStyle/>
                    <a:p>
                      <a:r>
                        <a:rPr lang="en-GB" dirty="0"/>
                        <a:t>0.8558</a:t>
                      </a:r>
                    </a:p>
                  </a:txBody>
                  <a:tcPr/>
                </a:tc>
                <a:tc>
                  <a:txBody>
                    <a:bodyPr/>
                    <a:lstStyle/>
                    <a:p>
                      <a:r>
                        <a:rPr lang="en-GB" dirty="0"/>
                        <a:t>1</a:t>
                      </a:r>
                    </a:p>
                  </a:txBody>
                  <a:tcPr/>
                </a:tc>
                <a:tc>
                  <a:txBody>
                    <a:bodyPr/>
                    <a:lstStyle/>
                    <a:p>
                      <a:r>
                        <a:rPr lang="en-GB" dirty="0"/>
                        <a:t>0.8558</a:t>
                      </a:r>
                    </a:p>
                  </a:txBody>
                  <a:tcPr/>
                </a:tc>
                <a:extLst>
                  <a:ext uri="{0D108BD9-81ED-4DB2-BD59-A6C34878D82A}">
                    <a16:rowId xmlns:a16="http://schemas.microsoft.com/office/drawing/2014/main" val="2788964318"/>
                  </a:ext>
                </a:extLst>
              </a:tr>
              <a:tr h="692614">
                <a:tc>
                  <a:txBody>
                    <a:bodyPr/>
                    <a:lstStyle/>
                    <a:p>
                      <a:r>
                        <a:rPr lang="en-GB" dirty="0"/>
                        <a:t>Password last character increment</a:t>
                      </a:r>
                    </a:p>
                  </a:txBody>
                  <a:tcPr/>
                </a:tc>
                <a:tc>
                  <a:txBody>
                    <a:bodyPr/>
                    <a:lstStyle/>
                    <a:p>
                      <a:r>
                        <a:rPr lang="en-GB" dirty="0"/>
                        <a:t>220.056</a:t>
                      </a:r>
                    </a:p>
                  </a:txBody>
                  <a:tcPr/>
                </a:tc>
                <a:tc>
                  <a:txBody>
                    <a:bodyPr/>
                    <a:lstStyle/>
                    <a:p>
                      <a:r>
                        <a:rPr lang="en-GB" dirty="0"/>
                        <a:t>1</a:t>
                      </a:r>
                    </a:p>
                  </a:txBody>
                  <a:tcPr/>
                </a:tc>
                <a:tc>
                  <a:txBody>
                    <a:bodyPr/>
                    <a:lstStyle/>
                    <a:p>
                      <a:r>
                        <a:rPr lang="en-GB" dirty="0"/>
                        <a:t>220.056</a:t>
                      </a:r>
                    </a:p>
                  </a:txBody>
                  <a:tcPr/>
                </a:tc>
                <a:extLst>
                  <a:ext uri="{0D108BD9-81ED-4DB2-BD59-A6C34878D82A}">
                    <a16:rowId xmlns:a16="http://schemas.microsoft.com/office/drawing/2014/main" val="13712951"/>
                  </a:ext>
                </a:extLst>
              </a:tr>
              <a:tr h="471727">
                <a:tc>
                  <a:txBody>
                    <a:bodyPr/>
                    <a:lstStyle/>
                    <a:p>
                      <a:r>
                        <a:rPr lang="en-GB" dirty="0"/>
                        <a:t>Hashing</a:t>
                      </a:r>
                    </a:p>
                  </a:txBody>
                  <a:tcPr/>
                </a:tc>
                <a:tc>
                  <a:txBody>
                    <a:bodyPr/>
                    <a:lstStyle/>
                    <a:p>
                      <a:r>
                        <a:rPr lang="en-GB" dirty="0"/>
                        <a:t>395</a:t>
                      </a:r>
                    </a:p>
                  </a:txBody>
                  <a:tcPr/>
                </a:tc>
                <a:tc>
                  <a:txBody>
                    <a:bodyPr/>
                    <a:lstStyle/>
                    <a:p>
                      <a:r>
                        <a:rPr lang="en-GB" dirty="0"/>
                        <a:t>1</a:t>
                      </a:r>
                    </a:p>
                  </a:txBody>
                  <a:tcPr/>
                </a:tc>
                <a:tc>
                  <a:txBody>
                    <a:bodyPr/>
                    <a:lstStyle/>
                    <a:p>
                      <a:r>
                        <a:rPr lang="en-GB" dirty="0"/>
                        <a:t>395</a:t>
                      </a:r>
                    </a:p>
                  </a:txBody>
                  <a:tcPr/>
                </a:tc>
                <a:extLst>
                  <a:ext uri="{0D108BD9-81ED-4DB2-BD59-A6C34878D82A}">
                    <a16:rowId xmlns:a16="http://schemas.microsoft.com/office/drawing/2014/main" val="3422398695"/>
                  </a:ext>
                </a:extLst>
              </a:tr>
              <a:tr h="471727">
                <a:tc>
                  <a:txBody>
                    <a:bodyPr/>
                    <a:lstStyle/>
                    <a:p>
                      <a:r>
                        <a:rPr lang="en-GB" dirty="0"/>
                        <a:t>Comparison</a:t>
                      </a:r>
                    </a:p>
                  </a:txBody>
                  <a:tcPr/>
                </a:tc>
                <a:tc>
                  <a:txBody>
                    <a:bodyPr/>
                    <a:lstStyle/>
                    <a:p>
                      <a:r>
                        <a:rPr lang="en-GB" dirty="0"/>
                        <a:t>184</a:t>
                      </a:r>
                    </a:p>
                  </a:txBody>
                  <a:tcPr/>
                </a:tc>
                <a:tc>
                  <a:txBody>
                    <a:bodyPr/>
                    <a:lstStyle/>
                    <a:p>
                      <a:r>
                        <a:rPr lang="en-GB" dirty="0"/>
                        <a:t>1</a:t>
                      </a:r>
                    </a:p>
                  </a:txBody>
                  <a:tcPr/>
                </a:tc>
                <a:tc>
                  <a:txBody>
                    <a:bodyPr/>
                    <a:lstStyle/>
                    <a:p>
                      <a:r>
                        <a:rPr lang="en-GB" dirty="0"/>
                        <a:t>184</a:t>
                      </a:r>
                    </a:p>
                  </a:txBody>
                  <a:tcPr/>
                </a:tc>
                <a:extLst>
                  <a:ext uri="{0D108BD9-81ED-4DB2-BD59-A6C34878D82A}">
                    <a16:rowId xmlns:a16="http://schemas.microsoft.com/office/drawing/2014/main" val="3851459375"/>
                  </a:ext>
                </a:extLst>
              </a:tr>
              <a:tr h="471727">
                <a:tc>
                  <a:txBody>
                    <a:bodyPr/>
                    <a:lstStyle/>
                    <a:p>
                      <a:r>
                        <a:rPr lang="en-GB" dirty="0"/>
                        <a:t>Total (Theoretical)</a:t>
                      </a:r>
                    </a:p>
                  </a:txBody>
                  <a:tcPr>
                    <a:solidFill>
                      <a:schemeClr val="accent1">
                        <a:lumMod val="60000"/>
                        <a:lumOff val="40000"/>
                      </a:schemeClr>
                    </a:solidFill>
                  </a:tcPr>
                </a:tc>
                <a:tc>
                  <a:txBody>
                    <a:bodyPr/>
                    <a:lstStyle/>
                    <a:p>
                      <a:r>
                        <a:rPr lang="en-GB" dirty="0"/>
                        <a:t>799.912</a:t>
                      </a:r>
                    </a:p>
                  </a:txBody>
                  <a:tcPr>
                    <a:solidFill>
                      <a:schemeClr val="accent1">
                        <a:lumMod val="60000"/>
                        <a:lumOff val="40000"/>
                      </a:schemeClr>
                    </a:solidFill>
                  </a:tcPr>
                </a:tc>
                <a:tc>
                  <a:txBody>
                    <a:bodyPr/>
                    <a:lstStyle/>
                    <a:p>
                      <a:r>
                        <a:rPr lang="en-GB" dirty="0"/>
                        <a:t>4</a:t>
                      </a:r>
                    </a:p>
                  </a:txBody>
                  <a:tcPr>
                    <a:solidFill>
                      <a:schemeClr val="accent1">
                        <a:lumMod val="60000"/>
                        <a:lumOff val="40000"/>
                      </a:schemeClr>
                    </a:solidFill>
                  </a:tcPr>
                </a:tc>
                <a:tc>
                  <a:txBody>
                    <a:bodyPr/>
                    <a:lstStyle/>
                    <a:p>
                      <a:r>
                        <a:rPr lang="en-GB" dirty="0"/>
                        <a:t>799.912</a:t>
                      </a:r>
                    </a:p>
                  </a:txBody>
                  <a:tcPr>
                    <a:solidFill>
                      <a:schemeClr val="accent1">
                        <a:lumMod val="60000"/>
                        <a:lumOff val="40000"/>
                      </a:schemeClr>
                    </a:solidFill>
                  </a:tcPr>
                </a:tc>
                <a:extLst>
                  <a:ext uri="{0D108BD9-81ED-4DB2-BD59-A6C34878D82A}">
                    <a16:rowId xmlns:a16="http://schemas.microsoft.com/office/drawing/2014/main" val="3449757767"/>
                  </a:ext>
                </a:extLst>
              </a:tr>
            </a:tbl>
          </a:graphicData>
        </a:graphic>
      </p:graphicFrame>
    </p:spTree>
    <p:extLst>
      <p:ext uri="{BB962C8B-B14F-4D97-AF65-F5344CB8AC3E}">
        <p14:creationId xmlns:p14="http://schemas.microsoft.com/office/powerpoint/2010/main" val="654263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F03B-E180-4DC0-9AAE-E2F817E1EC2C}"/>
              </a:ext>
            </a:extLst>
          </p:cNvPr>
          <p:cNvSpPr>
            <a:spLocks noGrp="1"/>
          </p:cNvSpPr>
          <p:nvPr>
            <p:ph type="title"/>
          </p:nvPr>
        </p:nvSpPr>
        <p:spPr/>
        <p:txBody>
          <a:bodyPr/>
          <a:lstStyle/>
          <a:p>
            <a:r>
              <a:rPr lang="en-GB" dirty="0"/>
              <a:t>Optimisation</a:t>
            </a:r>
          </a:p>
        </p:txBody>
      </p:sp>
      <p:sp>
        <p:nvSpPr>
          <p:cNvPr id="4" name="Footer Placeholder 3">
            <a:extLst>
              <a:ext uri="{FF2B5EF4-FFF2-40B4-BE49-F238E27FC236}">
                <a16:creationId xmlns:a16="http://schemas.microsoft.com/office/drawing/2014/main" id="{D456270E-4834-498D-99B0-AD70B08BC7C9}"/>
              </a:ext>
            </a:extLst>
          </p:cNvPr>
          <p:cNvSpPr>
            <a:spLocks noGrp="1"/>
          </p:cNvSpPr>
          <p:nvPr>
            <p:ph type="ftr" sz="quarter" idx="11"/>
          </p:nvPr>
        </p:nvSpPr>
        <p:spPr/>
        <p:txBody>
          <a:bodyPr/>
          <a:lstStyle/>
          <a:p>
            <a:r>
              <a:rPr lang="en-GB"/>
              <a:t>Jake Bretherton 1800231</a:t>
            </a:r>
          </a:p>
        </p:txBody>
      </p:sp>
      <p:graphicFrame>
        <p:nvGraphicFramePr>
          <p:cNvPr id="8" name="Table 8">
            <a:extLst>
              <a:ext uri="{FF2B5EF4-FFF2-40B4-BE49-F238E27FC236}">
                <a16:creationId xmlns:a16="http://schemas.microsoft.com/office/drawing/2014/main" id="{B04EA190-7889-4AAF-8DB8-1C943E0880EC}"/>
              </a:ext>
            </a:extLst>
          </p:cNvPr>
          <p:cNvGraphicFramePr>
            <a:graphicFrameLocks noGrp="1"/>
          </p:cNvGraphicFramePr>
          <p:nvPr>
            <p:extLst>
              <p:ext uri="{D42A27DB-BD31-4B8C-83A1-F6EECF244321}">
                <p14:modId xmlns:p14="http://schemas.microsoft.com/office/powerpoint/2010/main" val="3401258148"/>
              </p:ext>
            </p:extLst>
          </p:nvPr>
        </p:nvGraphicFramePr>
        <p:xfrm>
          <a:off x="1221295" y="2007909"/>
          <a:ext cx="10058400" cy="3626441"/>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906040833"/>
                    </a:ext>
                  </a:extLst>
                </a:gridCol>
                <a:gridCol w="2514600">
                  <a:extLst>
                    <a:ext uri="{9D8B030D-6E8A-4147-A177-3AD203B41FA5}">
                      <a16:colId xmlns:a16="http://schemas.microsoft.com/office/drawing/2014/main" val="3573831436"/>
                    </a:ext>
                  </a:extLst>
                </a:gridCol>
                <a:gridCol w="2514600">
                  <a:extLst>
                    <a:ext uri="{9D8B030D-6E8A-4147-A177-3AD203B41FA5}">
                      <a16:colId xmlns:a16="http://schemas.microsoft.com/office/drawing/2014/main" val="932939153"/>
                    </a:ext>
                  </a:extLst>
                </a:gridCol>
                <a:gridCol w="2514600">
                  <a:extLst>
                    <a:ext uri="{9D8B030D-6E8A-4147-A177-3AD203B41FA5}">
                      <a16:colId xmlns:a16="http://schemas.microsoft.com/office/drawing/2014/main" val="1987505491"/>
                    </a:ext>
                  </a:extLst>
                </a:gridCol>
              </a:tblGrid>
              <a:tr h="779873">
                <a:tc>
                  <a:txBody>
                    <a:bodyPr/>
                    <a:lstStyle/>
                    <a:p>
                      <a:r>
                        <a:rPr lang="en-GB" dirty="0"/>
                        <a:t>Task</a:t>
                      </a:r>
                    </a:p>
                  </a:txBody>
                  <a:tcPr/>
                </a:tc>
                <a:tc>
                  <a:txBody>
                    <a:bodyPr/>
                    <a:lstStyle/>
                    <a:p>
                      <a:r>
                        <a:rPr lang="en-GB" dirty="0"/>
                        <a:t>Time per guess per thread (Ns)</a:t>
                      </a:r>
                    </a:p>
                  </a:txBody>
                  <a:tcPr/>
                </a:tc>
                <a:tc>
                  <a:txBody>
                    <a:bodyPr/>
                    <a:lstStyle/>
                    <a:p>
                      <a:r>
                        <a:rPr lang="en-GB" dirty="0"/>
                        <a:t>Threads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per guess all threads (Ns)</a:t>
                      </a:r>
                    </a:p>
                  </a:txBody>
                  <a:tcPr/>
                </a:tc>
                <a:extLst>
                  <a:ext uri="{0D108BD9-81ED-4DB2-BD59-A6C34878D82A}">
                    <a16:rowId xmlns:a16="http://schemas.microsoft.com/office/drawing/2014/main" val="3583179533"/>
                  </a:ext>
                </a:extLst>
              </a:tr>
              <a:tr h="779873">
                <a:tc>
                  <a:txBody>
                    <a:bodyPr/>
                    <a:lstStyle/>
                    <a:p>
                      <a:r>
                        <a:rPr lang="en-GB" dirty="0"/>
                        <a:t>Password root increment</a:t>
                      </a:r>
                    </a:p>
                  </a:txBody>
                  <a:tcPr/>
                </a:tc>
                <a:tc>
                  <a:txBody>
                    <a:bodyPr/>
                    <a:lstStyle/>
                    <a:p>
                      <a:r>
                        <a:rPr lang="en-GB" dirty="0"/>
                        <a:t>0.8558</a:t>
                      </a:r>
                    </a:p>
                    <a:p>
                      <a:endParaRPr lang="en-GB" dirty="0"/>
                    </a:p>
                  </a:txBody>
                  <a:tcPr/>
                </a:tc>
                <a:tc>
                  <a:txBody>
                    <a:bodyPr/>
                    <a:lstStyle/>
                    <a:p>
                      <a:r>
                        <a:rPr lang="en-GB" dirty="0"/>
                        <a:t>1</a:t>
                      </a:r>
                    </a:p>
                  </a:txBody>
                  <a:tcPr/>
                </a:tc>
                <a:tc>
                  <a:txBody>
                    <a:bodyPr/>
                    <a:lstStyle/>
                    <a:p>
                      <a:r>
                        <a:rPr lang="en-GB" dirty="0"/>
                        <a:t>0.8558</a:t>
                      </a:r>
                    </a:p>
                    <a:p>
                      <a:endParaRPr lang="en-GB" dirty="0"/>
                    </a:p>
                  </a:txBody>
                  <a:tcPr/>
                </a:tc>
                <a:extLst>
                  <a:ext uri="{0D108BD9-81ED-4DB2-BD59-A6C34878D82A}">
                    <a16:rowId xmlns:a16="http://schemas.microsoft.com/office/drawing/2014/main" val="2788964318"/>
                  </a:ext>
                </a:extLst>
              </a:tr>
              <a:tr h="711202">
                <a:tc>
                  <a:txBody>
                    <a:bodyPr/>
                    <a:lstStyle/>
                    <a:p>
                      <a:r>
                        <a:rPr lang="en-GB" dirty="0"/>
                        <a:t>Password last character increment</a:t>
                      </a:r>
                    </a:p>
                  </a:txBody>
                  <a:tcPr/>
                </a:tc>
                <a:tc>
                  <a:txBody>
                    <a:bodyPr/>
                    <a:lstStyle/>
                    <a:p>
                      <a:r>
                        <a:rPr lang="en-GB" dirty="0"/>
                        <a:t>220.056</a:t>
                      </a:r>
                    </a:p>
                  </a:txBody>
                  <a:tcPr/>
                </a:tc>
                <a:tc>
                  <a:txBody>
                    <a:bodyPr/>
                    <a:lstStyle/>
                    <a:p>
                      <a:r>
                        <a:rPr lang="en-GB" dirty="0"/>
                        <a:t>1</a:t>
                      </a:r>
                    </a:p>
                  </a:txBody>
                  <a:tcPr/>
                </a:tc>
                <a:tc>
                  <a:txBody>
                    <a:bodyPr/>
                    <a:lstStyle/>
                    <a:p>
                      <a:r>
                        <a:rPr lang="en-GB" dirty="0"/>
                        <a:t>220.056</a:t>
                      </a:r>
                    </a:p>
                  </a:txBody>
                  <a:tcPr/>
                </a:tc>
                <a:extLst>
                  <a:ext uri="{0D108BD9-81ED-4DB2-BD59-A6C34878D82A}">
                    <a16:rowId xmlns:a16="http://schemas.microsoft.com/office/drawing/2014/main" val="13712951"/>
                  </a:ext>
                </a:extLst>
              </a:tr>
              <a:tr h="451831">
                <a:tc>
                  <a:txBody>
                    <a:bodyPr/>
                    <a:lstStyle/>
                    <a:p>
                      <a:r>
                        <a:rPr lang="en-GB" dirty="0"/>
                        <a:t>Hashing</a:t>
                      </a:r>
                    </a:p>
                  </a:txBody>
                  <a:tcPr/>
                </a:tc>
                <a:tc>
                  <a:txBody>
                    <a:bodyPr/>
                    <a:lstStyle/>
                    <a:p>
                      <a:r>
                        <a:rPr lang="en-GB" dirty="0"/>
                        <a:t>395</a:t>
                      </a:r>
                    </a:p>
                  </a:txBody>
                  <a:tcPr/>
                </a:tc>
                <a:tc>
                  <a:txBody>
                    <a:bodyPr/>
                    <a:lstStyle/>
                    <a:p>
                      <a:r>
                        <a:rPr lang="en-GB" dirty="0"/>
                        <a:t>2</a:t>
                      </a:r>
                    </a:p>
                  </a:txBody>
                  <a:tcPr>
                    <a:solidFill>
                      <a:schemeClr val="accent1">
                        <a:lumMod val="60000"/>
                        <a:lumOff val="40000"/>
                      </a:schemeClr>
                    </a:solidFill>
                  </a:tcPr>
                </a:tc>
                <a:tc>
                  <a:txBody>
                    <a:bodyPr/>
                    <a:lstStyle/>
                    <a:p>
                      <a:r>
                        <a:rPr lang="en-GB" dirty="0"/>
                        <a:t>197.5</a:t>
                      </a:r>
                    </a:p>
                  </a:txBody>
                  <a:tcPr/>
                </a:tc>
                <a:extLst>
                  <a:ext uri="{0D108BD9-81ED-4DB2-BD59-A6C34878D82A}">
                    <a16:rowId xmlns:a16="http://schemas.microsoft.com/office/drawing/2014/main" val="3422398695"/>
                  </a:ext>
                </a:extLst>
              </a:tr>
              <a:tr h="451831">
                <a:tc>
                  <a:txBody>
                    <a:bodyPr/>
                    <a:lstStyle/>
                    <a:p>
                      <a:r>
                        <a:rPr lang="en-GB" dirty="0"/>
                        <a:t>Comparison</a:t>
                      </a:r>
                    </a:p>
                  </a:txBody>
                  <a:tcPr/>
                </a:tc>
                <a:tc>
                  <a:txBody>
                    <a:bodyPr/>
                    <a:lstStyle/>
                    <a:p>
                      <a:r>
                        <a:rPr lang="en-GB" dirty="0"/>
                        <a:t>184</a:t>
                      </a:r>
                    </a:p>
                  </a:txBody>
                  <a:tcPr/>
                </a:tc>
                <a:tc>
                  <a:txBody>
                    <a:bodyPr/>
                    <a:lstStyle/>
                    <a:p>
                      <a:r>
                        <a:rPr lang="en-GB" dirty="0"/>
                        <a:t>1</a:t>
                      </a:r>
                    </a:p>
                  </a:txBody>
                  <a:tcPr/>
                </a:tc>
                <a:tc>
                  <a:txBody>
                    <a:bodyPr/>
                    <a:lstStyle/>
                    <a:p>
                      <a:r>
                        <a:rPr lang="en-GB" dirty="0"/>
                        <a:t>184</a:t>
                      </a:r>
                    </a:p>
                  </a:txBody>
                  <a:tcPr/>
                </a:tc>
                <a:extLst>
                  <a:ext uri="{0D108BD9-81ED-4DB2-BD59-A6C34878D82A}">
                    <a16:rowId xmlns:a16="http://schemas.microsoft.com/office/drawing/2014/main" val="3851459375"/>
                  </a:ext>
                </a:extLst>
              </a:tr>
              <a:tr h="451831">
                <a:tc>
                  <a:txBody>
                    <a:bodyPr/>
                    <a:lstStyle/>
                    <a:p>
                      <a:r>
                        <a:rPr lang="en-GB" dirty="0"/>
                        <a:t>Total (Theoretical)</a:t>
                      </a:r>
                    </a:p>
                  </a:txBody>
                  <a:tcPr>
                    <a:solidFill>
                      <a:schemeClr val="accent1">
                        <a:lumMod val="60000"/>
                        <a:lumOff val="40000"/>
                      </a:schemeClr>
                    </a:solidFill>
                  </a:tcPr>
                </a:tc>
                <a:tc>
                  <a:txBody>
                    <a:bodyPr/>
                    <a:lstStyle/>
                    <a:p>
                      <a:r>
                        <a:rPr lang="en-GB" dirty="0"/>
                        <a:t>799.912</a:t>
                      </a:r>
                    </a:p>
                  </a:txBody>
                  <a:tcPr>
                    <a:solidFill>
                      <a:schemeClr val="accent1">
                        <a:lumMod val="60000"/>
                        <a:lumOff val="40000"/>
                      </a:schemeClr>
                    </a:solidFill>
                  </a:tcPr>
                </a:tc>
                <a:tc>
                  <a:txBody>
                    <a:bodyPr/>
                    <a:lstStyle/>
                    <a:p>
                      <a:r>
                        <a:rPr lang="en-GB" dirty="0"/>
                        <a:t>5</a:t>
                      </a:r>
                    </a:p>
                  </a:txBody>
                  <a:tcPr>
                    <a:solidFill>
                      <a:schemeClr val="accent1">
                        <a:lumMod val="60000"/>
                        <a:lumOff val="40000"/>
                      </a:schemeClr>
                    </a:solidFill>
                  </a:tcPr>
                </a:tc>
                <a:tc>
                  <a:txBody>
                    <a:bodyPr/>
                    <a:lstStyle/>
                    <a:p>
                      <a:r>
                        <a:rPr lang="en-GB" dirty="0"/>
                        <a:t>602.412</a:t>
                      </a:r>
                    </a:p>
                  </a:txBody>
                  <a:tcPr>
                    <a:solidFill>
                      <a:schemeClr val="accent1">
                        <a:lumMod val="60000"/>
                        <a:lumOff val="40000"/>
                      </a:schemeClr>
                    </a:solidFill>
                  </a:tcPr>
                </a:tc>
                <a:extLst>
                  <a:ext uri="{0D108BD9-81ED-4DB2-BD59-A6C34878D82A}">
                    <a16:rowId xmlns:a16="http://schemas.microsoft.com/office/drawing/2014/main" val="3449757767"/>
                  </a:ext>
                </a:extLst>
              </a:tr>
            </a:tbl>
          </a:graphicData>
        </a:graphic>
      </p:graphicFrame>
    </p:spTree>
    <p:extLst>
      <p:ext uri="{BB962C8B-B14F-4D97-AF65-F5344CB8AC3E}">
        <p14:creationId xmlns:p14="http://schemas.microsoft.com/office/powerpoint/2010/main" val="3555327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A842-99E7-4CDD-812C-8A5600616CB7}"/>
              </a:ext>
            </a:extLst>
          </p:cNvPr>
          <p:cNvSpPr>
            <a:spLocks noGrp="1"/>
          </p:cNvSpPr>
          <p:nvPr>
            <p:ph type="title"/>
          </p:nvPr>
        </p:nvSpPr>
        <p:spPr/>
        <p:txBody>
          <a:bodyPr/>
          <a:lstStyle/>
          <a:p>
            <a:r>
              <a:rPr lang="en-GB" dirty="0"/>
              <a:t>Prediction</a:t>
            </a:r>
          </a:p>
        </p:txBody>
      </p:sp>
      <p:graphicFrame>
        <p:nvGraphicFramePr>
          <p:cNvPr id="5" name="Table 5">
            <a:extLst>
              <a:ext uri="{FF2B5EF4-FFF2-40B4-BE49-F238E27FC236}">
                <a16:creationId xmlns:a16="http://schemas.microsoft.com/office/drawing/2014/main" id="{08AF816B-8AD8-4AF2-BF1D-4DAED81A7784}"/>
              </a:ext>
            </a:extLst>
          </p:cNvPr>
          <p:cNvGraphicFramePr>
            <a:graphicFrameLocks noGrp="1"/>
          </p:cNvGraphicFramePr>
          <p:nvPr>
            <p:ph idx="1"/>
            <p:extLst>
              <p:ext uri="{D42A27DB-BD31-4B8C-83A1-F6EECF244321}">
                <p14:modId xmlns:p14="http://schemas.microsoft.com/office/powerpoint/2010/main" val="748052120"/>
              </p:ext>
            </p:extLst>
          </p:nvPr>
        </p:nvGraphicFramePr>
        <p:xfrm>
          <a:off x="1097280" y="2100787"/>
          <a:ext cx="10058398" cy="733090"/>
        </p:xfrm>
        <a:graphic>
          <a:graphicData uri="http://schemas.openxmlformats.org/drawingml/2006/table">
            <a:tbl>
              <a:tblPr firstRow="1" bandRow="1">
                <a:tableStyleId>{5C22544A-7EE6-4342-B048-85BDC9FD1C3A}</a:tableStyleId>
              </a:tblPr>
              <a:tblGrid>
                <a:gridCol w="5029199">
                  <a:extLst>
                    <a:ext uri="{9D8B030D-6E8A-4147-A177-3AD203B41FA5}">
                      <a16:colId xmlns:a16="http://schemas.microsoft.com/office/drawing/2014/main" val="1527769836"/>
                    </a:ext>
                  </a:extLst>
                </a:gridCol>
                <a:gridCol w="5029199">
                  <a:extLst>
                    <a:ext uri="{9D8B030D-6E8A-4147-A177-3AD203B41FA5}">
                      <a16:colId xmlns:a16="http://schemas.microsoft.com/office/drawing/2014/main" val="2992993125"/>
                    </a:ext>
                  </a:extLst>
                </a:gridCol>
              </a:tblGrid>
              <a:tr h="366545">
                <a:tc>
                  <a:txBody>
                    <a:bodyPr/>
                    <a:lstStyle/>
                    <a:p>
                      <a:r>
                        <a:rPr lang="en-GB" dirty="0"/>
                        <a:t>Control theoretical time per guess</a:t>
                      </a:r>
                    </a:p>
                  </a:txBody>
                  <a:tcPr/>
                </a:tc>
                <a:tc>
                  <a:txBody>
                    <a:bodyPr/>
                    <a:lstStyle/>
                    <a:p>
                      <a:r>
                        <a:rPr lang="en-GB" dirty="0"/>
                        <a:t>Optimised theoretical time per guess</a:t>
                      </a:r>
                    </a:p>
                  </a:txBody>
                  <a:tcPr/>
                </a:tc>
                <a:extLst>
                  <a:ext uri="{0D108BD9-81ED-4DB2-BD59-A6C34878D82A}">
                    <a16:rowId xmlns:a16="http://schemas.microsoft.com/office/drawing/2014/main" val="1055575379"/>
                  </a:ext>
                </a:extLst>
              </a:tr>
              <a:tr h="366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799.912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602.412</a:t>
                      </a:r>
                    </a:p>
                  </a:txBody>
                  <a:tcPr/>
                </a:tc>
                <a:extLst>
                  <a:ext uri="{0D108BD9-81ED-4DB2-BD59-A6C34878D82A}">
                    <a16:rowId xmlns:a16="http://schemas.microsoft.com/office/drawing/2014/main" val="3724406229"/>
                  </a:ext>
                </a:extLst>
              </a:tr>
            </a:tbl>
          </a:graphicData>
        </a:graphic>
      </p:graphicFrame>
      <p:sp>
        <p:nvSpPr>
          <p:cNvPr id="4" name="Footer Placeholder 3">
            <a:extLst>
              <a:ext uri="{FF2B5EF4-FFF2-40B4-BE49-F238E27FC236}">
                <a16:creationId xmlns:a16="http://schemas.microsoft.com/office/drawing/2014/main" id="{DBDFE53F-78E2-499A-AD1E-C66A3C88E236}"/>
              </a:ext>
            </a:extLst>
          </p:cNvPr>
          <p:cNvSpPr>
            <a:spLocks noGrp="1"/>
          </p:cNvSpPr>
          <p:nvPr>
            <p:ph type="ftr" sz="quarter" idx="11"/>
          </p:nvPr>
        </p:nvSpPr>
        <p:spPr/>
        <p:txBody>
          <a:bodyPr/>
          <a:lstStyle/>
          <a:p>
            <a:r>
              <a:rPr lang="en-GB"/>
              <a:t>Jake Bretherton 1800231</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455EFDF-BDEE-4EB1-97B7-E55028AAA6B3}"/>
                  </a:ext>
                </a:extLst>
              </p:cNvPr>
              <p:cNvSpPr txBox="1"/>
              <p:nvPr/>
            </p:nvSpPr>
            <p:spPr>
              <a:xfrm>
                <a:off x="1066800" y="2943482"/>
                <a:ext cx="5995143" cy="526939"/>
              </a:xfrm>
              <a:prstGeom prst="rect">
                <a:avLst/>
              </a:prstGeom>
              <a:noFill/>
            </p:spPr>
            <p:txBody>
              <a:bodyPr wrap="square" rtlCol="0">
                <a:spAutoFit/>
              </a:bodyPr>
              <a:lstStyle/>
              <a:p>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m:rPr>
                            <m:nor/>
                          </m:rPr>
                          <a:rPr lang="en-GB" dirty="0"/>
                          <m:t>799.912 </m:t>
                        </m:r>
                      </m:num>
                      <m:den>
                        <m:r>
                          <m:rPr>
                            <m:nor/>
                          </m:rPr>
                          <a:rPr lang="en-GB" dirty="0"/>
                          <m:t>602.412 </m:t>
                        </m:r>
                      </m:den>
                    </m:f>
                    <m:r>
                      <a:rPr lang="en-GB" b="0" i="1" dirty="0" smtClean="0">
                        <a:latin typeface="Cambria Math" panose="02040503050406030204" pitchFamily="18" charset="0"/>
                      </a:rPr>
                      <m:t> =</m:t>
                    </m:r>
                    <m:r>
                      <m:rPr>
                        <m:nor/>
                      </m:rPr>
                      <a:rPr lang="en-GB" i="1" smtClean="0"/>
                      <m:t>3</m:t>
                    </m:r>
                    <m:r>
                      <m:rPr>
                        <m:nor/>
                      </m:rPr>
                      <a:rPr lang="en-GB" b="0" i="1" smtClean="0"/>
                      <m:t>2.8</m:t>
                    </m:r>
                    <m:r>
                      <m:rPr>
                        <m:nor/>
                      </m:rPr>
                      <a:rPr lang="en-GB" b="0" i="0" smtClean="0"/>
                      <m:t>%</m:t>
                    </m:r>
                  </m:oMath>
                </a14:m>
                <a:r>
                  <a:rPr lang="en-GB" dirty="0"/>
                  <a:t> Theoretical time improvement</a:t>
                </a:r>
              </a:p>
            </p:txBody>
          </p:sp>
        </mc:Choice>
        <mc:Fallback>
          <p:sp>
            <p:nvSpPr>
              <p:cNvPr id="7" name="TextBox 6">
                <a:extLst>
                  <a:ext uri="{FF2B5EF4-FFF2-40B4-BE49-F238E27FC236}">
                    <a16:creationId xmlns:a16="http://schemas.microsoft.com/office/drawing/2014/main" id="{C455EFDF-BDEE-4EB1-97B7-E55028AAA6B3}"/>
                  </a:ext>
                </a:extLst>
              </p:cNvPr>
              <p:cNvSpPr txBox="1">
                <a:spLocks noRot="1" noChangeAspect="1" noMove="1" noResize="1" noEditPoints="1" noAdjustHandles="1" noChangeArrowheads="1" noChangeShapeType="1" noTextEdit="1"/>
              </p:cNvSpPr>
              <p:nvPr/>
            </p:nvSpPr>
            <p:spPr>
              <a:xfrm>
                <a:off x="1066800" y="2943482"/>
                <a:ext cx="5995143" cy="526939"/>
              </a:xfrm>
              <a:prstGeom prst="rect">
                <a:avLst/>
              </a:prstGeom>
              <a:blipFill>
                <a:blip r:embed="rId2"/>
                <a:stretch>
                  <a:fillRect b="-8140"/>
                </a:stretch>
              </a:blipFill>
            </p:spPr>
            <p:txBody>
              <a:bodyPr/>
              <a:lstStyle/>
              <a:p>
                <a:r>
                  <a:rPr lang="en-GB">
                    <a:noFill/>
                  </a:rPr>
                  <a:t> </a:t>
                </a:r>
              </a:p>
            </p:txBody>
          </p:sp>
        </mc:Fallback>
      </mc:AlternateContent>
      <p:graphicFrame>
        <p:nvGraphicFramePr>
          <p:cNvPr id="8" name="Table 8">
            <a:extLst>
              <a:ext uri="{FF2B5EF4-FFF2-40B4-BE49-F238E27FC236}">
                <a16:creationId xmlns:a16="http://schemas.microsoft.com/office/drawing/2014/main" id="{DE3BA474-AAD7-491C-A0F7-74201AB92F69}"/>
              </a:ext>
            </a:extLst>
          </p:cNvPr>
          <p:cNvGraphicFramePr>
            <a:graphicFrameLocks noGrp="1"/>
          </p:cNvGraphicFramePr>
          <p:nvPr>
            <p:extLst>
              <p:ext uri="{D42A27DB-BD31-4B8C-83A1-F6EECF244321}">
                <p14:modId xmlns:p14="http://schemas.microsoft.com/office/powerpoint/2010/main" val="3084902752"/>
              </p:ext>
            </p:extLst>
          </p:nvPr>
        </p:nvGraphicFramePr>
        <p:xfrm>
          <a:off x="1066799" y="3999849"/>
          <a:ext cx="10058398" cy="2199718"/>
        </p:xfrm>
        <a:graphic>
          <a:graphicData uri="http://schemas.openxmlformats.org/drawingml/2006/table">
            <a:tbl>
              <a:tblPr firstRow="1" bandRow="1">
                <a:tableStyleId>{5C22544A-7EE6-4342-B048-85BDC9FD1C3A}</a:tableStyleId>
              </a:tblPr>
              <a:tblGrid>
                <a:gridCol w="1561079">
                  <a:extLst>
                    <a:ext uri="{9D8B030D-6E8A-4147-A177-3AD203B41FA5}">
                      <a16:colId xmlns:a16="http://schemas.microsoft.com/office/drawing/2014/main" val="3679875126"/>
                    </a:ext>
                  </a:extLst>
                </a:gridCol>
                <a:gridCol w="4147793">
                  <a:extLst>
                    <a:ext uri="{9D8B030D-6E8A-4147-A177-3AD203B41FA5}">
                      <a16:colId xmlns:a16="http://schemas.microsoft.com/office/drawing/2014/main" val="2949133963"/>
                    </a:ext>
                  </a:extLst>
                </a:gridCol>
                <a:gridCol w="4349526">
                  <a:extLst>
                    <a:ext uri="{9D8B030D-6E8A-4147-A177-3AD203B41FA5}">
                      <a16:colId xmlns:a16="http://schemas.microsoft.com/office/drawing/2014/main" val="562494483"/>
                    </a:ext>
                  </a:extLst>
                </a:gridCol>
              </a:tblGrid>
              <a:tr h="481188">
                <a:tc>
                  <a:txBody>
                    <a:bodyPr/>
                    <a:lstStyle/>
                    <a:p>
                      <a:r>
                        <a:rPr lang="en-GB" sz="1200" dirty="0"/>
                        <a:t>Number of letters in password</a:t>
                      </a:r>
                    </a:p>
                  </a:txBody>
                  <a:tcPr/>
                </a:tc>
                <a:tc>
                  <a:txBody>
                    <a:bodyPr/>
                    <a:lstStyle/>
                    <a:p>
                      <a:r>
                        <a:rPr lang="en-GB" sz="1600" dirty="0"/>
                        <a:t>Control time predictions </a:t>
                      </a:r>
                    </a:p>
                  </a:txBody>
                  <a:tcPr/>
                </a:tc>
                <a:tc>
                  <a:txBody>
                    <a:bodyPr/>
                    <a:lstStyle/>
                    <a:p>
                      <a:r>
                        <a:rPr lang="en-GB" sz="1600" dirty="0"/>
                        <a:t>Optimised time predictions</a:t>
                      </a:r>
                    </a:p>
                  </a:txBody>
                  <a:tcPr/>
                </a:tc>
                <a:extLst>
                  <a:ext uri="{0D108BD9-81ED-4DB2-BD59-A6C34878D82A}">
                    <a16:rowId xmlns:a16="http://schemas.microsoft.com/office/drawing/2014/main" val="3111068946"/>
                  </a:ext>
                </a:extLst>
              </a:tr>
              <a:tr h="343706">
                <a:tc>
                  <a:txBody>
                    <a:bodyPr/>
                    <a:lstStyle/>
                    <a:p>
                      <a:r>
                        <a:rPr lang="en-GB" sz="1600" dirty="0"/>
                        <a:t>1</a:t>
                      </a:r>
                    </a:p>
                  </a:txBody>
                  <a:tcPr/>
                </a:tc>
                <a:tc>
                  <a:txBody>
                    <a:bodyPr/>
                    <a:lstStyle/>
                    <a:p>
                      <a:r>
                        <a:rPr lang="en-GB" sz="1600" dirty="0"/>
                        <a:t>38.0</a:t>
                      </a:r>
                      <a:r>
                        <a:rPr lang="en-GB" sz="1600" dirty="0">
                          <a:sym typeface="Symbol" panose="05050102010706020507" pitchFamily="18" charset="2"/>
                        </a:rPr>
                        <a:t>s</a:t>
                      </a:r>
                      <a:endParaRPr lang="en-GB" sz="1600" dirty="0"/>
                    </a:p>
                  </a:txBody>
                  <a:tcPr/>
                </a:tc>
                <a:tc>
                  <a:txBody>
                    <a:bodyPr/>
                    <a:lstStyle/>
                    <a:p>
                      <a:r>
                        <a:rPr lang="en-GB" sz="1600" dirty="0"/>
                        <a:t>28.6</a:t>
                      </a:r>
                      <a:r>
                        <a:rPr lang="en-GB" sz="1600" dirty="0">
                          <a:sym typeface="Symbol" panose="05050102010706020507" pitchFamily="18" charset="2"/>
                        </a:rPr>
                        <a:t>s</a:t>
                      </a:r>
                      <a:endParaRPr lang="en-GB" sz="1600" dirty="0"/>
                    </a:p>
                  </a:txBody>
                  <a:tcPr/>
                </a:tc>
                <a:extLst>
                  <a:ext uri="{0D108BD9-81ED-4DB2-BD59-A6C34878D82A}">
                    <a16:rowId xmlns:a16="http://schemas.microsoft.com/office/drawing/2014/main" val="2286399952"/>
                  </a:ext>
                </a:extLst>
              </a:tr>
              <a:tr h="343706">
                <a:tc>
                  <a:txBody>
                    <a:bodyPr/>
                    <a:lstStyle/>
                    <a:p>
                      <a:r>
                        <a:rPr lang="en-GB" sz="1600" dirty="0"/>
                        <a:t>2</a:t>
                      </a:r>
                    </a:p>
                  </a:txBody>
                  <a:tcPr/>
                </a:tc>
                <a:tc>
                  <a:txBody>
                    <a:bodyPr/>
                    <a:lstStyle/>
                    <a:p>
                      <a:r>
                        <a:rPr lang="en-GB" sz="1600" dirty="0"/>
                        <a:t>3.61ms</a:t>
                      </a:r>
                    </a:p>
                  </a:txBody>
                  <a:tcPr/>
                </a:tc>
                <a:tc>
                  <a:txBody>
                    <a:bodyPr/>
                    <a:lstStyle/>
                    <a:p>
                      <a:r>
                        <a:rPr lang="en-GB" sz="1600" dirty="0"/>
                        <a:t>2.72ms</a:t>
                      </a:r>
                    </a:p>
                  </a:txBody>
                  <a:tcPr/>
                </a:tc>
                <a:extLst>
                  <a:ext uri="{0D108BD9-81ED-4DB2-BD59-A6C34878D82A}">
                    <a16:rowId xmlns:a16="http://schemas.microsoft.com/office/drawing/2014/main" val="2903927039"/>
                  </a:ext>
                </a:extLst>
              </a:tr>
              <a:tr h="343706">
                <a:tc>
                  <a:txBody>
                    <a:bodyPr/>
                    <a:lstStyle/>
                    <a:p>
                      <a:r>
                        <a:rPr lang="en-GB" sz="1600" dirty="0"/>
                        <a:t>3</a:t>
                      </a:r>
                    </a:p>
                  </a:txBody>
                  <a:tcPr/>
                </a:tc>
                <a:tc>
                  <a:txBody>
                    <a:bodyPr/>
                    <a:lstStyle/>
                    <a:p>
                      <a:r>
                        <a:rPr lang="en-GB" sz="1600" dirty="0"/>
                        <a:t>0.343s</a:t>
                      </a:r>
                    </a:p>
                  </a:txBody>
                  <a:tcPr/>
                </a:tc>
                <a:tc>
                  <a:txBody>
                    <a:bodyPr/>
                    <a:lstStyle/>
                    <a:p>
                      <a:r>
                        <a:rPr lang="en-GB" sz="1600" dirty="0"/>
                        <a:t>0.258s</a:t>
                      </a:r>
                    </a:p>
                  </a:txBody>
                  <a:tcPr/>
                </a:tc>
                <a:extLst>
                  <a:ext uri="{0D108BD9-81ED-4DB2-BD59-A6C34878D82A}">
                    <a16:rowId xmlns:a16="http://schemas.microsoft.com/office/drawing/2014/main" val="3056844506"/>
                  </a:ext>
                </a:extLst>
              </a:tr>
              <a:tr h="343706">
                <a:tc>
                  <a:txBody>
                    <a:bodyPr/>
                    <a:lstStyle/>
                    <a:p>
                      <a:r>
                        <a:rPr lang="en-GB" sz="1600" dirty="0"/>
                        <a:t>4</a:t>
                      </a:r>
                    </a:p>
                  </a:txBody>
                  <a:tcPr/>
                </a:tc>
                <a:tc>
                  <a:txBody>
                    <a:bodyPr/>
                    <a:lstStyle/>
                    <a:p>
                      <a:r>
                        <a:rPr lang="en-GB" sz="1600" dirty="0"/>
                        <a:t>32.6s</a:t>
                      </a:r>
                    </a:p>
                  </a:txBody>
                  <a:tcPr/>
                </a:tc>
                <a:tc>
                  <a:txBody>
                    <a:bodyPr/>
                    <a:lstStyle/>
                    <a:p>
                      <a:r>
                        <a:rPr lang="en-GB" sz="1600" dirty="0"/>
                        <a:t>24.5s</a:t>
                      </a:r>
                    </a:p>
                  </a:txBody>
                  <a:tcPr/>
                </a:tc>
                <a:extLst>
                  <a:ext uri="{0D108BD9-81ED-4DB2-BD59-A6C34878D82A}">
                    <a16:rowId xmlns:a16="http://schemas.microsoft.com/office/drawing/2014/main" val="2266472250"/>
                  </a:ext>
                </a:extLst>
              </a:tr>
              <a:tr h="343706">
                <a:tc>
                  <a:txBody>
                    <a:bodyPr/>
                    <a:lstStyle/>
                    <a:p>
                      <a:r>
                        <a:rPr lang="en-GB" sz="1600" dirty="0"/>
                        <a:t>5</a:t>
                      </a:r>
                    </a:p>
                  </a:txBody>
                  <a:tcPr/>
                </a:tc>
                <a:tc>
                  <a:txBody>
                    <a:bodyPr/>
                    <a:lstStyle/>
                    <a:p>
                      <a:r>
                        <a:rPr lang="en-GB" sz="1600" dirty="0"/>
                        <a:t>51.6min</a:t>
                      </a:r>
                    </a:p>
                  </a:txBody>
                  <a:tcPr/>
                </a:tc>
                <a:tc>
                  <a:txBody>
                    <a:bodyPr/>
                    <a:lstStyle/>
                    <a:p>
                      <a:r>
                        <a:rPr lang="en-GB" sz="1600" dirty="0"/>
                        <a:t>38.8min</a:t>
                      </a:r>
                    </a:p>
                  </a:txBody>
                  <a:tcPr/>
                </a:tc>
                <a:extLst>
                  <a:ext uri="{0D108BD9-81ED-4DB2-BD59-A6C34878D82A}">
                    <a16:rowId xmlns:a16="http://schemas.microsoft.com/office/drawing/2014/main" val="407450493"/>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ACFAB0-3B01-4906-9738-FDB8CED4CCAF}"/>
                  </a:ext>
                </a:extLst>
              </p:cNvPr>
              <p:cNvSpPr txBox="1"/>
              <p:nvPr/>
            </p:nvSpPr>
            <p:spPr>
              <a:xfrm>
                <a:off x="1066799" y="3538605"/>
                <a:ext cx="10088879"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𝑇𝑖𝑚𝑒</m:t>
                      </m:r>
                      <m:r>
                        <a:rPr lang="en-GB" sz="1400" i="1" dirty="0">
                          <a:latin typeface="Cambria Math" panose="02040503050406030204" pitchFamily="18" charset="0"/>
                        </a:rPr>
                        <m:t> </m:t>
                      </m:r>
                      <m:r>
                        <a:rPr lang="en-GB" sz="1400" i="1" dirty="0" smtClean="0">
                          <a:latin typeface="Cambria Math" panose="02040503050406030204" pitchFamily="18" charset="0"/>
                        </a:rPr>
                        <m:t>𝑡𝑜</m:t>
                      </m:r>
                      <m:r>
                        <a:rPr lang="en-GB" sz="1400" i="1" dirty="0">
                          <a:latin typeface="Cambria Math" panose="02040503050406030204" pitchFamily="18" charset="0"/>
                        </a:rPr>
                        <m:t> </m:t>
                      </m:r>
                      <m:r>
                        <a:rPr lang="en-GB" sz="1400" i="1" dirty="0" smtClean="0">
                          <a:latin typeface="Cambria Math" panose="02040503050406030204" pitchFamily="18" charset="0"/>
                        </a:rPr>
                        <m:t>𝑐𝑟𝑎𝑐𝑘</m:t>
                      </m:r>
                      <m:r>
                        <a:rPr lang="en-GB" sz="1400" i="1" dirty="0">
                          <a:latin typeface="Cambria Math" panose="02040503050406030204" pitchFamily="18" charset="0"/>
                        </a:rPr>
                        <m:t> </m:t>
                      </m:r>
                      <m:r>
                        <a:rPr lang="en-GB" sz="1400" i="1" dirty="0" smtClean="0">
                          <a:latin typeface="Cambria Math" panose="02040503050406030204" pitchFamily="18" charset="0"/>
                        </a:rPr>
                        <m:t>=</m:t>
                      </m:r>
                      <m:r>
                        <a:rPr lang="en-GB" sz="1400" i="1" dirty="0">
                          <a:latin typeface="Cambria Math" panose="02040503050406030204" pitchFamily="18" charset="0"/>
                        </a:rPr>
                        <m:t> </m:t>
                      </m:r>
                      <m:r>
                        <a:rPr lang="en-GB" sz="1400" i="1" dirty="0" smtClean="0">
                          <a:latin typeface="Cambria Math" panose="02040503050406030204" pitchFamily="18" charset="0"/>
                        </a:rPr>
                        <m:t>([</m:t>
                      </m:r>
                      <m:r>
                        <a:rPr lang="en-GB" sz="1400" i="1" dirty="0" smtClean="0">
                          <a:latin typeface="Cambria Math" panose="02040503050406030204" pitchFamily="18" charset="0"/>
                        </a:rPr>
                        <m:t>𝑇h𝑒𝑜𝑟𝑒𝑡𝑖𝑐𝑎𝑙</m:t>
                      </m:r>
                      <m:r>
                        <a:rPr lang="en-GB" sz="1400" i="1" dirty="0" smtClean="0">
                          <a:latin typeface="Cambria Math" panose="02040503050406030204" pitchFamily="18" charset="0"/>
                        </a:rPr>
                        <m:t> </m:t>
                      </m:r>
                      <m:r>
                        <a:rPr lang="en-GB" sz="1400" i="1" dirty="0" smtClean="0">
                          <a:latin typeface="Cambria Math" panose="02040503050406030204" pitchFamily="18" charset="0"/>
                        </a:rPr>
                        <m:t>𝑡𝑖𝑚𝑒</m:t>
                      </m:r>
                      <m:r>
                        <a:rPr lang="en-GB" sz="1400" i="1" dirty="0" smtClean="0">
                          <a:latin typeface="Cambria Math" panose="02040503050406030204" pitchFamily="18" charset="0"/>
                        </a:rPr>
                        <m:t> </m:t>
                      </m:r>
                      <m:r>
                        <a:rPr lang="en-GB" sz="1400" i="1" dirty="0" smtClean="0">
                          <a:latin typeface="Cambria Math" panose="02040503050406030204" pitchFamily="18" charset="0"/>
                        </a:rPr>
                        <m:t>𝑝𝑒𝑟</m:t>
                      </m:r>
                      <m:r>
                        <a:rPr lang="en-GB" sz="1400" i="1" dirty="0" smtClean="0">
                          <a:latin typeface="Cambria Math" panose="02040503050406030204" pitchFamily="18" charset="0"/>
                        </a:rPr>
                        <m:t> </m:t>
                      </m:r>
                      <m:r>
                        <a:rPr lang="en-GB" sz="1400" i="1" dirty="0" smtClean="0">
                          <a:latin typeface="Cambria Math" panose="02040503050406030204" pitchFamily="18" charset="0"/>
                        </a:rPr>
                        <m:t>𝑔𝑢𝑒𝑠𝑠</m:t>
                      </m:r>
                      <m:r>
                        <a:rPr lang="en-GB" sz="1400" i="1" dirty="0" smtClean="0">
                          <a:latin typeface="Cambria Math" panose="02040503050406030204" pitchFamily="18" charset="0"/>
                        </a:rPr>
                        <m:t>]∗(</m:t>
                      </m:r>
                      <m:sSup>
                        <m:sSupPr>
                          <m:ctrlPr>
                            <a:rPr lang="en-GB" sz="1400" i="1" dirty="0" smtClean="0">
                              <a:latin typeface="Cambria Math" panose="02040503050406030204" pitchFamily="18" charset="0"/>
                            </a:rPr>
                          </m:ctrlPr>
                        </m:sSupPr>
                        <m:e>
                          <m:r>
                            <a:rPr lang="en-GB" sz="1400" i="1" dirty="0">
                              <a:latin typeface="Cambria Math" panose="02040503050406030204" pitchFamily="18" charset="0"/>
                            </a:rPr>
                            <m:t>[</m:t>
                          </m:r>
                          <m:r>
                            <a:rPr lang="en-GB" sz="1400" i="1" dirty="0">
                              <a:latin typeface="Cambria Math" panose="02040503050406030204" pitchFamily="18" charset="0"/>
                            </a:rPr>
                            <m:t>𝑛𝑢𝑚𝑏𝑒𝑟</m:t>
                          </m:r>
                          <m:r>
                            <a:rPr lang="en-GB" sz="1400" i="1" dirty="0">
                              <a:latin typeface="Cambria Math" panose="02040503050406030204" pitchFamily="18" charset="0"/>
                            </a:rPr>
                            <m:t> </m:t>
                          </m:r>
                          <m:r>
                            <a:rPr lang="en-GB" sz="1400" i="1" dirty="0">
                              <a:latin typeface="Cambria Math" panose="02040503050406030204" pitchFamily="18" charset="0"/>
                            </a:rPr>
                            <m:t>𝑜𝑓</m:t>
                          </m:r>
                          <m:r>
                            <a:rPr lang="en-GB" sz="1400" i="1" dirty="0">
                              <a:latin typeface="Cambria Math" panose="02040503050406030204" pitchFamily="18" charset="0"/>
                            </a:rPr>
                            <m:t> </m:t>
                          </m:r>
                          <m:r>
                            <a:rPr lang="en-GB" sz="1400" i="1" dirty="0">
                              <a:latin typeface="Cambria Math" panose="02040503050406030204" pitchFamily="18" charset="0"/>
                            </a:rPr>
                            <m:t>𝑐h𝑎𝑟𝑎𝑐𝑡𝑒𝑟𝑠</m:t>
                          </m:r>
                          <m:r>
                            <a:rPr lang="en-GB" sz="1400" i="1" dirty="0">
                              <a:latin typeface="Cambria Math" panose="02040503050406030204" pitchFamily="18" charset="0"/>
                            </a:rPr>
                            <m:t> </m:t>
                          </m:r>
                          <m:r>
                            <a:rPr lang="en-GB" sz="1400" i="1" dirty="0">
                              <a:latin typeface="Cambria Math" panose="02040503050406030204" pitchFamily="18" charset="0"/>
                            </a:rPr>
                            <m:t>𝑖𝑛</m:t>
                          </m:r>
                          <m:r>
                            <a:rPr lang="en-GB" sz="1400" i="1" dirty="0">
                              <a:latin typeface="Cambria Math" panose="02040503050406030204" pitchFamily="18" charset="0"/>
                            </a:rPr>
                            <m:t> </m:t>
                          </m:r>
                          <m:r>
                            <a:rPr lang="en-GB" sz="1400" i="1" dirty="0" err="1">
                              <a:latin typeface="Cambria Math" panose="02040503050406030204" pitchFamily="18" charset="0"/>
                            </a:rPr>
                            <m:t>𝑐h𝑎𝑟𝑎𝑐𝑡𝑒𝑟𝑠𝑒𝑡</m:t>
                          </m:r>
                          <m:r>
                            <a:rPr lang="en-GB" sz="1400" i="1" dirty="0">
                              <a:latin typeface="Cambria Math" panose="02040503050406030204" pitchFamily="18" charset="0"/>
                            </a:rPr>
                            <m:t>]</m:t>
                          </m:r>
                        </m:e>
                        <m:sup>
                          <m:r>
                            <a:rPr lang="en-GB" sz="1400" i="1" dirty="0">
                              <a:latin typeface="Cambria Math" panose="02040503050406030204" pitchFamily="18" charset="0"/>
                            </a:rPr>
                            <m:t>[</m:t>
                          </m:r>
                          <m:r>
                            <a:rPr lang="en-GB" sz="1400" i="1" dirty="0">
                              <a:latin typeface="Cambria Math" panose="02040503050406030204" pitchFamily="18" charset="0"/>
                            </a:rPr>
                            <m:t>𝑛𝑢𝑚𝑏𝑒𝑟</m:t>
                          </m:r>
                          <m:r>
                            <a:rPr lang="en-GB" sz="1400" i="1" dirty="0">
                              <a:latin typeface="Cambria Math" panose="02040503050406030204" pitchFamily="18" charset="0"/>
                            </a:rPr>
                            <m:t> </m:t>
                          </m:r>
                          <m:r>
                            <a:rPr lang="en-GB" sz="1400" i="1" dirty="0">
                              <a:latin typeface="Cambria Math" panose="02040503050406030204" pitchFamily="18" charset="0"/>
                            </a:rPr>
                            <m:t>𝑜𝑓</m:t>
                          </m:r>
                          <m:r>
                            <a:rPr lang="en-GB" sz="1400" i="1" dirty="0">
                              <a:latin typeface="Cambria Math" panose="02040503050406030204" pitchFamily="18" charset="0"/>
                            </a:rPr>
                            <m:t> </m:t>
                          </m:r>
                          <m:r>
                            <a:rPr lang="en-GB" sz="1400" i="1" dirty="0">
                              <a:latin typeface="Cambria Math" panose="02040503050406030204" pitchFamily="18" charset="0"/>
                            </a:rPr>
                            <m:t>𝑐h𝑎𝑟𝑎𝑐𝑡𝑒𝑟𝑠</m:t>
                          </m:r>
                          <m:r>
                            <a:rPr lang="en-GB" sz="1400" i="1" dirty="0">
                              <a:latin typeface="Cambria Math" panose="02040503050406030204" pitchFamily="18" charset="0"/>
                            </a:rPr>
                            <m:t> </m:t>
                          </m:r>
                          <m:r>
                            <a:rPr lang="en-GB" sz="1400" i="1" dirty="0">
                              <a:latin typeface="Cambria Math" panose="02040503050406030204" pitchFamily="18" charset="0"/>
                            </a:rPr>
                            <m:t>𝑖𝑛</m:t>
                          </m:r>
                          <m:r>
                            <a:rPr lang="en-GB" sz="1400" i="1" dirty="0">
                              <a:latin typeface="Cambria Math" panose="02040503050406030204" pitchFamily="18" charset="0"/>
                            </a:rPr>
                            <m:t> </m:t>
                          </m:r>
                          <m:r>
                            <a:rPr lang="en-GB" sz="1400" i="1" dirty="0">
                              <a:latin typeface="Cambria Math" panose="02040503050406030204" pitchFamily="18" charset="0"/>
                            </a:rPr>
                            <m:t>𝑝𝑎𝑠𝑠𝑤𝑜𝑟𝑑</m:t>
                          </m:r>
                          <m:r>
                            <a:rPr lang="en-GB" sz="1400" i="1" dirty="0">
                              <a:latin typeface="Cambria Math" panose="02040503050406030204" pitchFamily="18" charset="0"/>
                            </a:rPr>
                            <m:t>]</m:t>
                          </m:r>
                        </m:sup>
                      </m:sSup>
                      <m:r>
                        <a:rPr lang="en-GB" sz="1400" i="1" dirty="0" smtClean="0">
                          <a:latin typeface="Cambria Math" panose="02040503050406030204" pitchFamily="18" charset="0"/>
                        </a:rPr>
                        <m:t>))/2</m:t>
                      </m:r>
                    </m:oMath>
                  </m:oMathPara>
                </a14:m>
                <a:endParaRPr lang="en-GB" sz="1400" dirty="0"/>
              </a:p>
            </p:txBody>
          </p:sp>
        </mc:Choice>
        <mc:Fallback xmlns="">
          <p:sp>
            <p:nvSpPr>
              <p:cNvPr id="10" name="TextBox 9">
                <a:extLst>
                  <a:ext uri="{FF2B5EF4-FFF2-40B4-BE49-F238E27FC236}">
                    <a16:creationId xmlns:a16="http://schemas.microsoft.com/office/drawing/2014/main" id="{87ACFAB0-3B01-4906-9738-FDB8CED4CCAF}"/>
                  </a:ext>
                </a:extLst>
              </p:cNvPr>
              <p:cNvSpPr txBox="1">
                <a:spLocks noRot="1" noChangeAspect="1" noMove="1" noResize="1" noEditPoints="1" noAdjustHandles="1" noChangeArrowheads="1" noChangeShapeType="1" noTextEdit="1"/>
              </p:cNvSpPr>
              <p:nvPr/>
            </p:nvSpPr>
            <p:spPr>
              <a:xfrm>
                <a:off x="1066799" y="3538605"/>
                <a:ext cx="10088879" cy="317203"/>
              </a:xfrm>
              <a:prstGeom prst="rect">
                <a:avLst/>
              </a:prstGeom>
              <a:blipFill>
                <a:blip r:embed="rId3"/>
                <a:stretch>
                  <a:fillRect b="-7547"/>
                </a:stretch>
              </a:blipFill>
            </p:spPr>
            <p:txBody>
              <a:bodyPr/>
              <a:lstStyle/>
              <a:p>
                <a:r>
                  <a:rPr lang="en-GB">
                    <a:noFill/>
                  </a:rPr>
                  <a:t> </a:t>
                </a:r>
              </a:p>
            </p:txBody>
          </p:sp>
        </mc:Fallback>
      </mc:AlternateContent>
    </p:spTree>
    <p:extLst>
      <p:ext uri="{BB962C8B-B14F-4D97-AF65-F5344CB8AC3E}">
        <p14:creationId xmlns:p14="http://schemas.microsoft.com/office/powerpoint/2010/main" val="3336485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A842-99E7-4CDD-812C-8A5600616CB7}"/>
              </a:ext>
            </a:extLst>
          </p:cNvPr>
          <p:cNvSpPr>
            <a:spLocks noGrp="1"/>
          </p:cNvSpPr>
          <p:nvPr>
            <p:ph type="title"/>
          </p:nvPr>
        </p:nvSpPr>
        <p:spPr/>
        <p:txBody>
          <a:bodyPr/>
          <a:lstStyle/>
          <a:p>
            <a:r>
              <a:rPr lang="en-GB" dirty="0"/>
              <a:t>Results</a:t>
            </a:r>
          </a:p>
        </p:txBody>
      </p:sp>
      <p:sp>
        <p:nvSpPr>
          <p:cNvPr id="4" name="Footer Placeholder 3">
            <a:extLst>
              <a:ext uri="{FF2B5EF4-FFF2-40B4-BE49-F238E27FC236}">
                <a16:creationId xmlns:a16="http://schemas.microsoft.com/office/drawing/2014/main" id="{DBDFE53F-78E2-499A-AD1E-C66A3C88E236}"/>
              </a:ext>
            </a:extLst>
          </p:cNvPr>
          <p:cNvSpPr>
            <a:spLocks noGrp="1"/>
          </p:cNvSpPr>
          <p:nvPr>
            <p:ph type="ftr" sz="quarter" idx="11"/>
          </p:nvPr>
        </p:nvSpPr>
        <p:spPr/>
        <p:txBody>
          <a:bodyPr/>
          <a:lstStyle/>
          <a:p>
            <a:r>
              <a:rPr lang="en-GB"/>
              <a:t>Jake Bretherton 1800231</a:t>
            </a:r>
          </a:p>
        </p:txBody>
      </p:sp>
      <p:graphicFrame>
        <p:nvGraphicFramePr>
          <p:cNvPr id="8" name="Table 8">
            <a:extLst>
              <a:ext uri="{FF2B5EF4-FFF2-40B4-BE49-F238E27FC236}">
                <a16:creationId xmlns:a16="http://schemas.microsoft.com/office/drawing/2014/main" id="{DE3BA474-AAD7-491C-A0F7-74201AB92F69}"/>
              </a:ext>
            </a:extLst>
          </p:cNvPr>
          <p:cNvGraphicFramePr>
            <a:graphicFrameLocks noGrp="1"/>
          </p:cNvGraphicFramePr>
          <p:nvPr>
            <p:extLst>
              <p:ext uri="{D42A27DB-BD31-4B8C-83A1-F6EECF244321}">
                <p14:modId xmlns:p14="http://schemas.microsoft.com/office/powerpoint/2010/main" val="1846821090"/>
              </p:ext>
            </p:extLst>
          </p:nvPr>
        </p:nvGraphicFramePr>
        <p:xfrm>
          <a:off x="1066801" y="2133342"/>
          <a:ext cx="10058398" cy="2199718"/>
        </p:xfrm>
        <a:graphic>
          <a:graphicData uri="http://schemas.openxmlformats.org/drawingml/2006/table">
            <a:tbl>
              <a:tblPr firstRow="1" bandRow="1">
                <a:tableStyleId>{5C22544A-7EE6-4342-B048-85BDC9FD1C3A}</a:tableStyleId>
              </a:tblPr>
              <a:tblGrid>
                <a:gridCol w="1561079">
                  <a:extLst>
                    <a:ext uri="{9D8B030D-6E8A-4147-A177-3AD203B41FA5}">
                      <a16:colId xmlns:a16="http://schemas.microsoft.com/office/drawing/2014/main" val="3679875126"/>
                    </a:ext>
                  </a:extLst>
                </a:gridCol>
                <a:gridCol w="4147793">
                  <a:extLst>
                    <a:ext uri="{9D8B030D-6E8A-4147-A177-3AD203B41FA5}">
                      <a16:colId xmlns:a16="http://schemas.microsoft.com/office/drawing/2014/main" val="2949133963"/>
                    </a:ext>
                  </a:extLst>
                </a:gridCol>
                <a:gridCol w="4349526">
                  <a:extLst>
                    <a:ext uri="{9D8B030D-6E8A-4147-A177-3AD203B41FA5}">
                      <a16:colId xmlns:a16="http://schemas.microsoft.com/office/drawing/2014/main" val="562494483"/>
                    </a:ext>
                  </a:extLst>
                </a:gridCol>
              </a:tblGrid>
              <a:tr h="481188">
                <a:tc>
                  <a:txBody>
                    <a:bodyPr/>
                    <a:lstStyle/>
                    <a:p>
                      <a:r>
                        <a:rPr lang="en-GB" sz="1200" dirty="0"/>
                        <a:t>Number of letters in password</a:t>
                      </a:r>
                    </a:p>
                  </a:txBody>
                  <a:tcPr/>
                </a:tc>
                <a:tc>
                  <a:txBody>
                    <a:bodyPr/>
                    <a:lstStyle/>
                    <a:p>
                      <a:r>
                        <a:rPr lang="en-GB" sz="1600" dirty="0"/>
                        <a:t>Control time actual </a:t>
                      </a:r>
                    </a:p>
                  </a:txBody>
                  <a:tcPr/>
                </a:tc>
                <a:tc>
                  <a:txBody>
                    <a:bodyPr/>
                    <a:lstStyle/>
                    <a:p>
                      <a:r>
                        <a:rPr lang="en-GB" sz="1600" dirty="0"/>
                        <a:t>Optimised time actual</a:t>
                      </a:r>
                    </a:p>
                  </a:txBody>
                  <a:tcPr/>
                </a:tc>
                <a:extLst>
                  <a:ext uri="{0D108BD9-81ED-4DB2-BD59-A6C34878D82A}">
                    <a16:rowId xmlns:a16="http://schemas.microsoft.com/office/drawing/2014/main" val="3111068946"/>
                  </a:ext>
                </a:extLst>
              </a:tr>
              <a:tr h="343706">
                <a:tc>
                  <a:txBody>
                    <a:bodyPr/>
                    <a:lstStyle/>
                    <a:p>
                      <a:r>
                        <a:rPr lang="en-GB" sz="1600" dirty="0"/>
                        <a:t>1</a:t>
                      </a:r>
                    </a:p>
                  </a:txBody>
                  <a:tcPr/>
                </a:tc>
                <a:tc>
                  <a:txBody>
                    <a:bodyPr/>
                    <a:lstStyle/>
                    <a:p>
                      <a:pPr algn="l" fontAlgn="b"/>
                      <a:r>
                        <a:rPr lang="en-GB" sz="1600" b="0" i="0" u="none" strike="noStrike" dirty="0">
                          <a:solidFill>
                            <a:srgbClr val="000000"/>
                          </a:solidFill>
                          <a:effectLst/>
                          <a:latin typeface="Calibri" panose="020F0502020204030204" pitchFamily="34" charset="0"/>
                        </a:rPr>
                        <a:t>0.006827s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0.009286s</a:t>
                      </a:r>
                    </a:p>
                  </a:txBody>
                  <a:tcPr anchor="b"/>
                </a:tc>
                <a:extLst>
                  <a:ext uri="{0D108BD9-81ED-4DB2-BD59-A6C34878D82A}">
                    <a16:rowId xmlns:a16="http://schemas.microsoft.com/office/drawing/2014/main" val="2286399952"/>
                  </a:ext>
                </a:extLst>
              </a:tr>
              <a:tr h="343706">
                <a:tc>
                  <a:txBody>
                    <a:bodyPr/>
                    <a:lstStyle/>
                    <a:p>
                      <a:r>
                        <a:rPr lang="en-GB" sz="1600" dirty="0"/>
                        <a:t>2</a:t>
                      </a:r>
                    </a:p>
                  </a:txBody>
                  <a:tcPr/>
                </a:tc>
                <a:tc>
                  <a:txBody>
                    <a:bodyPr/>
                    <a:lstStyle/>
                    <a:p>
                      <a:pPr algn="l" fontAlgn="b"/>
                      <a:r>
                        <a:rPr lang="en-GB" sz="1600" b="0" i="0" u="none" strike="noStrike" dirty="0">
                          <a:solidFill>
                            <a:srgbClr val="000000"/>
                          </a:solidFill>
                          <a:effectLst/>
                          <a:latin typeface="Calibri" panose="020F0502020204030204" pitchFamily="34" charset="0"/>
                        </a:rPr>
                        <a:t>0.011002s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0.012724s</a:t>
                      </a:r>
                    </a:p>
                  </a:txBody>
                  <a:tcPr anchor="b"/>
                </a:tc>
                <a:extLst>
                  <a:ext uri="{0D108BD9-81ED-4DB2-BD59-A6C34878D82A}">
                    <a16:rowId xmlns:a16="http://schemas.microsoft.com/office/drawing/2014/main" val="2903927039"/>
                  </a:ext>
                </a:extLst>
              </a:tr>
              <a:tr h="343706">
                <a:tc>
                  <a:txBody>
                    <a:bodyPr/>
                    <a:lstStyle/>
                    <a:p>
                      <a:r>
                        <a:rPr lang="en-GB" sz="1600" dirty="0"/>
                        <a:t>3</a:t>
                      </a:r>
                    </a:p>
                  </a:txBody>
                  <a:tcPr/>
                </a:tc>
                <a:tc>
                  <a:txBody>
                    <a:bodyPr/>
                    <a:lstStyle/>
                    <a:p>
                      <a:pPr algn="l" fontAlgn="b"/>
                      <a:r>
                        <a:rPr lang="en-GB" sz="1600" b="0" i="0" u="none" strike="noStrike" dirty="0">
                          <a:solidFill>
                            <a:srgbClr val="000000"/>
                          </a:solidFill>
                          <a:effectLst/>
                          <a:latin typeface="Calibri" panose="020F0502020204030204" pitchFamily="34" charset="0"/>
                        </a:rPr>
                        <a:t>0.373407s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0.284701s</a:t>
                      </a:r>
                    </a:p>
                  </a:txBody>
                  <a:tcPr anchor="b"/>
                </a:tc>
                <a:extLst>
                  <a:ext uri="{0D108BD9-81ED-4DB2-BD59-A6C34878D82A}">
                    <a16:rowId xmlns:a16="http://schemas.microsoft.com/office/drawing/2014/main" val="3056844506"/>
                  </a:ext>
                </a:extLst>
              </a:tr>
              <a:tr h="343706">
                <a:tc>
                  <a:txBody>
                    <a:bodyPr/>
                    <a:lstStyle/>
                    <a:p>
                      <a:r>
                        <a:rPr lang="en-GB" sz="1600" dirty="0"/>
                        <a:t>4</a:t>
                      </a:r>
                    </a:p>
                  </a:txBody>
                  <a:tcPr/>
                </a:tc>
                <a:tc>
                  <a:txBody>
                    <a:bodyPr/>
                    <a:lstStyle/>
                    <a:p>
                      <a:pPr algn="l" fontAlgn="b"/>
                      <a:r>
                        <a:rPr lang="en-GB" sz="1600" b="0" i="0" u="none" strike="noStrike" dirty="0">
                          <a:solidFill>
                            <a:srgbClr val="000000"/>
                          </a:solidFill>
                          <a:effectLst/>
                          <a:latin typeface="Calibri" panose="020F0502020204030204" pitchFamily="34" charset="0"/>
                        </a:rPr>
                        <a:t>27.983454s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25.69767s</a:t>
                      </a:r>
                    </a:p>
                  </a:txBody>
                  <a:tcPr anchor="b"/>
                </a:tc>
                <a:extLst>
                  <a:ext uri="{0D108BD9-81ED-4DB2-BD59-A6C34878D82A}">
                    <a16:rowId xmlns:a16="http://schemas.microsoft.com/office/drawing/2014/main" val="2266472250"/>
                  </a:ext>
                </a:extLst>
              </a:tr>
              <a:tr h="343706">
                <a:tc>
                  <a:txBody>
                    <a:bodyPr/>
                    <a:lstStyle/>
                    <a:p>
                      <a:r>
                        <a:rPr lang="en-GB" sz="1600" dirty="0"/>
                        <a:t>5</a:t>
                      </a:r>
                    </a:p>
                  </a:txBody>
                  <a:tcPr/>
                </a:tc>
                <a:tc>
                  <a:txBody>
                    <a:bodyPr/>
                    <a:lstStyle/>
                    <a:p>
                      <a:pPr algn="l" fontAlgn="b"/>
                      <a:r>
                        <a:rPr lang="en-GB" sz="1600" b="0" i="0" u="none" strike="noStrike" dirty="0">
                          <a:solidFill>
                            <a:srgbClr val="000000"/>
                          </a:solidFill>
                          <a:effectLst/>
                          <a:latin typeface="Calibri" panose="020F0502020204030204" pitchFamily="34" charset="0"/>
                        </a:rPr>
                        <a:t>3226.772s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2461.094s</a:t>
                      </a:r>
                    </a:p>
                  </a:txBody>
                  <a:tcPr anchor="b"/>
                </a:tc>
                <a:extLst>
                  <a:ext uri="{0D108BD9-81ED-4DB2-BD59-A6C34878D82A}">
                    <a16:rowId xmlns:a16="http://schemas.microsoft.com/office/drawing/2014/main" val="407450493"/>
                  </a:ext>
                </a:extLst>
              </a:tr>
            </a:tbl>
          </a:graphicData>
        </a:graphic>
      </p:graphicFrame>
      <p:sp>
        <p:nvSpPr>
          <p:cNvPr id="3" name="TextBox 2">
            <a:extLst>
              <a:ext uri="{FF2B5EF4-FFF2-40B4-BE49-F238E27FC236}">
                <a16:creationId xmlns:a16="http://schemas.microsoft.com/office/drawing/2014/main" id="{7A71E334-2F0A-4BF2-8454-C6CC2512D541}"/>
              </a:ext>
            </a:extLst>
          </p:cNvPr>
          <p:cNvSpPr txBox="1"/>
          <p:nvPr/>
        </p:nvSpPr>
        <p:spPr>
          <a:xfrm>
            <a:off x="1329179" y="4729042"/>
            <a:ext cx="2988297" cy="923330"/>
          </a:xfrm>
          <a:prstGeom prst="rect">
            <a:avLst/>
          </a:prstGeom>
          <a:noFill/>
        </p:spPr>
        <p:txBody>
          <a:bodyPr wrap="square" rtlCol="0">
            <a:spAutoFit/>
          </a:bodyPr>
          <a:lstStyle/>
          <a:p>
            <a:r>
              <a:rPr lang="en-GB" dirty="0"/>
              <a:t>1-3: median of 10,000 timings</a:t>
            </a:r>
          </a:p>
          <a:p>
            <a:r>
              <a:rPr lang="en-GB" dirty="0"/>
              <a:t>4: median of 100 timings</a:t>
            </a:r>
          </a:p>
          <a:p>
            <a:r>
              <a:rPr lang="en-GB" dirty="0"/>
              <a:t>5: median of 3 timings </a:t>
            </a:r>
          </a:p>
        </p:txBody>
      </p:sp>
    </p:spTree>
    <p:extLst>
      <p:ext uri="{BB962C8B-B14F-4D97-AF65-F5344CB8AC3E}">
        <p14:creationId xmlns:p14="http://schemas.microsoft.com/office/powerpoint/2010/main" val="2429277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1</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10,000 timings</a:t>
            </a:r>
          </a:p>
          <a:p>
            <a:r>
              <a:rPr lang="en-GB" dirty="0"/>
              <a:t>Timings are fairly erratic</a:t>
            </a:r>
          </a:p>
          <a:p>
            <a:r>
              <a:rPr lang="en-GB" dirty="0"/>
              <a:t>Control has clear advantage over optimisation</a:t>
            </a:r>
          </a:p>
          <a:p>
            <a:r>
              <a:rPr lang="en-GB" dirty="0"/>
              <a:t>Median:</a:t>
            </a:r>
          </a:p>
          <a:p>
            <a:pPr lvl="1"/>
            <a:r>
              <a:rPr lang="en-GB" dirty="0"/>
              <a:t>Control: 0.006827s</a:t>
            </a:r>
          </a:p>
          <a:p>
            <a:pPr lvl="1"/>
            <a:r>
              <a:rPr lang="en-GB" dirty="0"/>
              <a:t>Optimised: 0.009286s</a:t>
            </a:r>
          </a:p>
          <a:p>
            <a:pPr lvl="1"/>
            <a:endParaRPr lang="en-GB" dirty="0"/>
          </a:p>
          <a:p>
            <a:r>
              <a:rPr lang="en-GB" dirty="0"/>
              <a:t>Control 0.002459s (36%) faster   </a:t>
            </a:r>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C9B994C2-6C61-4D6C-8E47-05BF4E957DA5}"/>
              </a:ext>
            </a:extLst>
          </p:cNvPr>
          <p:cNvPicPr>
            <a:picLocks noChangeAspect="1"/>
          </p:cNvPicPr>
          <p:nvPr/>
        </p:nvPicPr>
        <p:blipFill>
          <a:blip r:embed="rId2"/>
          <a:stretch>
            <a:fillRect/>
          </a:stretch>
        </p:blipFill>
        <p:spPr>
          <a:xfrm>
            <a:off x="383550" y="2089421"/>
            <a:ext cx="5742930" cy="3535986"/>
          </a:xfrm>
          <a:prstGeom prst="rect">
            <a:avLst/>
          </a:prstGeom>
        </p:spPr>
      </p:pic>
    </p:spTree>
    <p:extLst>
      <p:ext uri="{BB962C8B-B14F-4D97-AF65-F5344CB8AC3E}">
        <p14:creationId xmlns:p14="http://schemas.microsoft.com/office/powerpoint/2010/main" val="788891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2</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10,000 timings</a:t>
            </a:r>
          </a:p>
          <a:p>
            <a:r>
              <a:rPr lang="en-GB" dirty="0"/>
              <a:t>Timings more consistent</a:t>
            </a:r>
          </a:p>
          <a:p>
            <a:r>
              <a:rPr lang="en-GB" dirty="0"/>
              <a:t>Control still faster than optimisation</a:t>
            </a:r>
          </a:p>
          <a:p>
            <a:r>
              <a:rPr lang="en-GB" dirty="0"/>
              <a:t>Median:</a:t>
            </a:r>
          </a:p>
          <a:p>
            <a:pPr lvl="1"/>
            <a:r>
              <a:rPr lang="en-GB" dirty="0"/>
              <a:t>Control: 0.011002s</a:t>
            </a:r>
          </a:p>
          <a:p>
            <a:pPr lvl="1"/>
            <a:r>
              <a:rPr lang="en-GB" dirty="0"/>
              <a:t>Optimised: 0.012724s</a:t>
            </a:r>
          </a:p>
          <a:p>
            <a:pPr lvl="1"/>
            <a:endParaRPr lang="en-GB" dirty="0"/>
          </a:p>
          <a:p>
            <a:r>
              <a:rPr lang="en-GB" dirty="0"/>
              <a:t>Control 0.001722 s (16%) faster   </a:t>
            </a:r>
          </a:p>
          <a:p>
            <a:endParaRPr lang="en-GB" dirty="0"/>
          </a:p>
          <a:p>
            <a:endParaRPr lang="en-GB" dirty="0"/>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6" name="Picture 5">
            <a:extLst>
              <a:ext uri="{FF2B5EF4-FFF2-40B4-BE49-F238E27FC236}">
                <a16:creationId xmlns:a16="http://schemas.microsoft.com/office/drawing/2014/main" id="{65547373-0855-4F58-9E85-77404363EDCA}"/>
              </a:ext>
            </a:extLst>
          </p:cNvPr>
          <p:cNvPicPr>
            <a:picLocks noChangeAspect="1"/>
          </p:cNvPicPr>
          <p:nvPr/>
        </p:nvPicPr>
        <p:blipFill>
          <a:blip r:embed="rId2"/>
          <a:stretch>
            <a:fillRect/>
          </a:stretch>
        </p:blipFill>
        <p:spPr>
          <a:xfrm>
            <a:off x="521299" y="2122951"/>
            <a:ext cx="5889246" cy="3468925"/>
          </a:xfrm>
          <a:prstGeom prst="rect">
            <a:avLst/>
          </a:prstGeom>
        </p:spPr>
      </p:pic>
    </p:spTree>
    <p:extLst>
      <p:ext uri="{BB962C8B-B14F-4D97-AF65-F5344CB8AC3E}">
        <p14:creationId xmlns:p14="http://schemas.microsoft.com/office/powerpoint/2010/main" val="2716728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3</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10,000 timings</a:t>
            </a:r>
          </a:p>
          <a:p>
            <a:r>
              <a:rPr lang="en-GB" dirty="0"/>
              <a:t>Timings very consistent</a:t>
            </a:r>
          </a:p>
          <a:p>
            <a:r>
              <a:rPr lang="en-GB" dirty="0"/>
              <a:t>Control still faster than optimisation</a:t>
            </a:r>
          </a:p>
          <a:p>
            <a:r>
              <a:rPr lang="en-GB" dirty="0"/>
              <a:t>Median:</a:t>
            </a:r>
          </a:p>
          <a:p>
            <a:pPr lvl="1"/>
            <a:r>
              <a:rPr lang="en-GB" dirty="0"/>
              <a:t>Control: 0.373407s</a:t>
            </a:r>
          </a:p>
          <a:p>
            <a:pPr lvl="1"/>
            <a:r>
              <a:rPr lang="en-GB" dirty="0"/>
              <a:t>Optimised: 0.284701s</a:t>
            </a:r>
          </a:p>
          <a:p>
            <a:pPr lvl="1"/>
            <a:endParaRPr lang="en-GB" dirty="0"/>
          </a:p>
          <a:p>
            <a:r>
              <a:rPr lang="en-GB" dirty="0"/>
              <a:t>Optimisation 0.08871s (31%) faster, in line with predictions   </a:t>
            </a:r>
          </a:p>
          <a:p>
            <a:endParaRPr lang="en-GB" dirty="0"/>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61111791-6157-45E7-8D8E-9BDF8C31F808}"/>
              </a:ext>
            </a:extLst>
          </p:cNvPr>
          <p:cNvPicPr>
            <a:picLocks noChangeAspect="1"/>
          </p:cNvPicPr>
          <p:nvPr/>
        </p:nvPicPr>
        <p:blipFill>
          <a:blip r:embed="rId2"/>
          <a:stretch>
            <a:fillRect/>
          </a:stretch>
        </p:blipFill>
        <p:spPr>
          <a:xfrm>
            <a:off x="215464" y="2086892"/>
            <a:ext cx="6204947" cy="3541043"/>
          </a:xfrm>
          <a:prstGeom prst="rect">
            <a:avLst/>
          </a:prstGeom>
        </p:spPr>
      </p:pic>
    </p:spTree>
    <p:extLst>
      <p:ext uri="{BB962C8B-B14F-4D97-AF65-F5344CB8AC3E}">
        <p14:creationId xmlns:p14="http://schemas.microsoft.com/office/powerpoint/2010/main" val="575606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4</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normAutofit fontScale="92500" lnSpcReduction="20000"/>
          </a:bodyPr>
          <a:lstStyle/>
          <a:p>
            <a:r>
              <a:rPr lang="en-GB" dirty="0"/>
              <a:t>100 timings</a:t>
            </a:r>
          </a:p>
          <a:p>
            <a:r>
              <a:rPr lang="en-GB" dirty="0"/>
              <a:t>Far less statistically reliable but necessary due to time constrains</a:t>
            </a:r>
          </a:p>
          <a:p>
            <a:r>
              <a:rPr lang="en-GB" dirty="0"/>
              <a:t>Still fairly statistically rigorous</a:t>
            </a:r>
          </a:p>
          <a:p>
            <a:r>
              <a:rPr lang="en-GB" dirty="0"/>
              <a:t>Optimisation clearly has advantage</a:t>
            </a:r>
          </a:p>
          <a:p>
            <a:r>
              <a:rPr lang="en-GB" dirty="0"/>
              <a:t>Median:</a:t>
            </a:r>
          </a:p>
          <a:p>
            <a:pPr lvl="1"/>
            <a:r>
              <a:rPr lang="en-GB" dirty="0"/>
              <a:t>Control: 27.98345s</a:t>
            </a:r>
          </a:p>
          <a:p>
            <a:pPr lvl="1"/>
            <a:r>
              <a:rPr lang="en-GB" dirty="0"/>
              <a:t>Optimised: 25.69767s</a:t>
            </a:r>
          </a:p>
          <a:p>
            <a:pPr lvl="1"/>
            <a:endParaRPr lang="en-GB" dirty="0"/>
          </a:p>
          <a:p>
            <a:r>
              <a:rPr lang="en-GB" dirty="0"/>
              <a:t>Optimisation 2.285784s (9%) faster   </a:t>
            </a:r>
          </a:p>
          <a:p>
            <a:endParaRPr lang="en-GB" dirty="0"/>
          </a:p>
          <a:p>
            <a:r>
              <a:rPr lang="en-GB" dirty="0"/>
              <a:t> </a:t>
            </a:r>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8" name="Picture 7">
            <a:extLst>
              <a:ext uri="{FF2B5EF4-FFF2-40B4-BE49-F238E27FC236}">
                <a16:creationId xmlns:a16="http://schemas.microsoft.com/office/drawing/2014/main" id="{F6A644AD-6E88-4855-A23A-4D291998129F}"/>
              </a:ext>
            </a:extLst>
          </p:cNvPr>
          <p:cNvPicPr>
            <a:picLocks noChangeAspect="1"/>
          </p:cNvPicPr>
          <p:nvPr/>
        </p:nvPicPr>
        <p:blipFill>
          <a:blip r:embed="rId2"/>
          <a:stretch>
            <a:fillRect/>
          </a:stretch>
        </p:blipFill>
        <p:spPr>
          <a:xfrm>
            <a:off x="595026" y="2171724"/>
            <a:ext cx="5742930" cy="3371380"/>
          </a:xfrm>
          <a:prstGeom prst="rect">
            <a:avLst/>
          </a:prstGeom>
        </p:spPr>
      </p:pic>
    </p:spTree>
    <p:extLst>
      <p:ext uri="{BB962C8B-B14F-4D97-AF65-F5344CB8AC3E}">
        <p14:creationId xmlns:p14="http://schemas.microsoft.com/office/powerpoint/2010/main" val="294527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528C-E557-447C-A4B9-CFFB4A05CD4E}"/>
              </a:ext>
            </a:extLst>
          </p:cNvPr>
          <p:cNvSpPr>
            <a:spLocks noGrp="1"/>
          </p:cNvSpPr>
          <p:nvPr>
            <p:ph type="title"/>
          </p:nvPr>
        </p:nvSpPr>
        <p:spPr/>
        <p:txBody>
          <a:bodyPr/>
          <a:lstStyle/>
          <a:p>
            <a:r>
              <a:rPr lang="en-GB" dirty="0"/>
              <a:t>Breaking down the problem</a:t>
            </a:r>
          </a:p>
        </p:txBody>
      </p:sp>
      <p:sp>
        <p:nvSpPr>
          <p:cNvPr id="3" name="Content Placeholder 2">
            <a:extLst>
              <a:ext uri="{FF2B5EF4-FFF2-40B4-BE49-F238E27FC236}">
                <a16:creationId xmlns:a16="http://schemas.microsoft.com/office/drawing/2014/main" id="{29DDA8F7-FD5D-4850-9297-D3D4DD790025}"/>
              </a:ext>
            </a:extLst>
          </p:cNvPr>
          <p:cNvSpPr>
            <a:spLocks noGrp="1"/>
          </p:cNvSpPr>
          <p:nvPr>
            <p:ph idx="1"/>
          </p:nvPr>
        </p:nvSpPr>
        <p:spPr/>
        <p:txBody>
          <a:bodyPr/>
          <a:lstStyle/>
          <a:p>
            <a:r>
              <a:rPr lang="en-GB" dirty="0"/>
              <a:t>Crack the password:</a:t>
            </a:r>
          </a:p>
          <a:p>
            <a:pPr lvl="1"/>
            <a:r>
              <a:rPr lang="en-GB" dirty="0"/>
              <a:t>Generate Password guesses</a:t>
            </a:r>
          </a:p>
          <a:p>
            <a:pPr lvl="1"/>
            <a:r>
              <a:rPr lang="en-GB" dirty="0"/>
              <a:t>Hash the Password guess</a:t>
            </a:r>
          </a:p>
          <a:p>
            <a:pPr lvl="1"/>
            <a:r>
              <a:rPr lang="en-GB" dirty="0"/>
              <a:t>Compare generated hash to provided hash</a:t>
            </a:r>
          </a:p>
          <a:p>
            <a:pPr lvl="1"/>
            <a:r>
              <a:rPr lang="en-GB" dirty="0"/>
              <a:t>Return found password</a:t>
            </a:r>
          </a:p>
        </p:txBody>
      </p:sp>
      <p:sp>
        <p:nvSpPr>
          <p:cNvPr id="4" name="Footer Placeholder 3">
            <a:extLst>
              <a:ext uri="{FF2B5EF4-FFF2-40B4-BE49-F238E27FC236}">
                <a16:creationId xmlns:a16="http://schemas.microsoft.com/office/drawing/2014/main" id="{F2FF9BC6-CBB8-41B4-8282-D2E65CC5F1C2}"/>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3206708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5</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3 timings</a:t>
            </a:r>
          </a:p>
          <a:p>
            <a:r>
              <a:rPr lang="en-GB" dirty="0"/>
              <a:t>Not statistically rigorous but useful as indication</a:t>
            </a:r>
          </a:p>
          <a:p>
            <a:r>
              <a:rPr lang="en-GB" dirty="0"/>
              <a:t>Optimisation clearly faster</a:t>
            </a:r>
          </a:p>
          <a:p>
            <a:r>
              <a:rPr lang="en-GB" dirty="0"/>
              <a:t>Median:</a:t>
            </a:r>
          </a:p>
          <a:p>
            <a:pPr lvl="1"/>
            <a:r>
              <a:rPr lang="en-GB" dirty="0"/>
              <a:t>Control: 3226.772s (00:53:47) </a:t>
            </a:r>
          </a:p>
          <a:p>
            <a:pPr lvl="1"/>
            <a:r>
              <a:rPr lang="en-GB" dirty="0"/>
              <a:t>Optimised: 2461.094s (00:41:01)</a:t>
            </a:r>
          </a:p>
          <a:p>
            <a:endParaRPr lang="en-GB" dirty="0"/>
          </a:p>
          <a:p>
            <a:r>
              <a:rPr lang="en-GB" dirty="0"/>
              <a:t>Optimisation 765.6775s (00:12:46) (31%) faster, in line with predictions   </a:t>
            </a:r>
          </a:p>
          <a:p>
            <a:endParaRPr lang="en-GB" dirty="0"/>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D590CE53-DFF8-44DD-9B1B-C4BDEB41B25C}"/>
              </a:ext>
            </a:extLst>
          </p:cNvPr>
          <p:cNvPicPr>
            <a:picLocks noChangeAspect="1"/>
          </p:cNvPicPr>
          <p:nvPr/>
        </p:nvPicPr>
        <p:blipFill>
          <a:blip r:embed="rId2"/>
          <a:stretch>
            <a:fillRect/>
          </a:stretch>
        </p:blipFill>
        <p:spPr>
          <a:xfrm>
            <a:off x="644607" y="2328051"/>
            <a:ext cx="5451393" cy="3299910"/>
          </a:xfrm>
          <a:prstGeom prst="rect">
            <a:avLst/>
          </a:prstGeom>
        </p:spPr>
      </p:pic>
    </p:spTree>
    <p:extLst>
      <p:ext uri="{BB962C8B-B14F-4D97-AF65-F5344CB8AC3E}">
        <p14:creationId xmlns:p14="http://schemas.microsoft.com/office/powerpoint/2010/main" val="3786907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EA4F-6407-4F63-B884-006F22937B4D}"/>
              </a:ext>
            </a:extLst>
          </p:cNvPr>
          <p:cNvSpPr>
            <a:spLocks noGrp="1"/>
          </p:cNvSpPr>
          <p:nvPr>
            <p:ph type="title"/>
          </p:nvPr>
        </p:nvSpPr>
        <p:spPr/>
        <p:txBody>
          <a:bodyPr/>
          <a:lstStyle/>
          <a:p>
            <a:r>
              <a:rPr lang="en-GB" dirty="0"/>
              <a:t>Difference from prediction</a:t>
            </a:r>
          </a:p>
        </p:txBody>
      </p:sp>
      <p:sp>
        <p:nvSpPr>
          <p:cNvPr id="4" name="Footer Placeholder 3">
            <a:extLst>
              <a:ext uri="{FF2B5EF4-FFF2-40B4-BE49-F238E27FC236}">
                <a16:creationId xmlns:a16="http://schemas.microsoft.com/office/drawing/2014/main" id="{4440E71E-5410-42C7-BDF1-CA41D159984B}"/>
              </a:ext>
            </a:extLst>
          </p:cNvPr>
          <p:cNvSpPr>
            <a:spLocks noGrp="1"/>
          </p:cNvSpPr>
          <p:nvPr>
            <p:ph type="ftr" sz="quarter" idx="11"/>
          </p:nvPr>
        </p:nvSpPr>
        <p:spPr/>
        <p:txBody>
          <a:bodyPr/>
          <a:lstStyle/>
          <a:p>
            <a:r>
              <a:rPr lang="en-GB"/>
              <a:t>Jake Bretherton 1800231</a:t>
            </a:r>
          </a:p>
        </p:txBody>
      </p:sp>
      <p:graphicFrame>
        <p:nvGraphicFramePr>
          <p:cNvPr id="5" name="Table 5">
            <a:extLst>
              <a:ext uri="{FF2B5EF4-FFF2-40B4-BE49-F238E27FC236}">
                <a16:creationId xmlns:a16="http://schemas.microsoft.com/office/drawing/2014/main" id="{717EB21A-6AFB-4D95-AA9B-E27B1C5B925A}"/>
              </a:ext>
            </a:extLst>
          </p:cNvPr>
          <p:cNvGraphicFramePr>
            <a:graphicFrameLocks noGrp="1"/>
          </p:cNvGraphicFramePr>
          <p:nvPr>
            <p:extLst>
              <p:ext uri="{D42A27DB-BD31-4B8C-83A1-F6EECF244321}">
                <p14:modId xmlns:p14="http://schemas.microsoft.com/office/powerpoint/2010/main" val="2476206746"/>
              </p:ext>
            </p:extLst>
          </p:nvPr>
        </p:nvGraphicFramePr>
        <p:xfrm>
          <a:off x="1865984" y="1778038"/>
          <a:ext cx="8460032" cy="4552456"/>
        </p:xfrm>
        <a:graphic>
          <a:graphicData uri="http://schemas.openxmlformats.org/drawingml/2006/table">
            <a:tbl>
              <a:tblPr firstRow="1" bandRow="1">
                <a:tableStyleId>{5C22544A-7EE6-4342-B048-85BDC9FD1C3A}</a:tableStyleId>
              </a:tblPr>
              <a:tblGrid>
                <a:gridCol w="2115008">
                  <a:extLst>
                    <a:ext uri="{9D8B030D-6E8A-4147-A177-3AD203B41FA5}">
                      <a16:colId xmlns:a16="http://schemas.microsoft.com/office/drawing/2014/main" val="1563350639"/>
                    </a:ext>
                  </a:extLst>
                </a:gridCol>
                <a:gridCol w="2115008">
                  <a:extLst>
                    <a:ext uri="{9D8B030D-6E8A-4147-A177-3AD203B41FA5}">
                      <a16:colId xmlns:a16="http://schemas.microsoft.com/office/drawing/2014/main" val="3821142338"/>
                    </a:ext>
                  </a:extLst>
                </a:gridCol>
                <a:gridCol w="2115008">
                  <a:extLst>
                    <a:ext uri="{9D8B030D-6E8A-4147-A177-3AD203B41FA5}">
                      <a16:colId xmlns:a16="http://schemas.microsoft.com/office/drawing/2014/main" val="1861637568"/>
                    </a:ext>
                  </a:extLst>
                </a:gridCol>
                <a:gridCol w="2115008">
                  <a:extLst>
                    <a:ext uri="{9D8B030D-6E8A-4147-A177-3AD203B41FA5}">
                      <a16:colId xmlns:a16="http://schemas.microsoft.com/office/drawing/2014/main" val="1992017541"/>
                    </a:ext>
                  </a:extLst>
                </a:gridCol>
              </a:tblGrid>
              <a:tr h="476196">
                <a:tc>
                  <a:txBody>
                    <a:bodyPr/>
                    <a:lstStyle/>
                    <a:p>
                      <a:r>
                        <a:rPr lang="en-GB" dirty="0"/>
                        <a:t>Length of password</a:t>
                      </a:r>
                    </a:p>
                  </a:txBody>
                  <a:tcPr/>
                </a:tc>
                <a:tc>
                  <a:txBody>
                    <a:bodyPr/>
                    <a:lstStyle/>
                    <a:p>
                      <a:r>
                        <a:rPr lang="en-GB" dirty="0"/>
                        <a:t>Predicted (seconds)</a:t>
                      </a:r>
                    </a:p>
                  </a:txBody>
                  <a:tcPr/>
                </a:tc>
                <a:tc>
                  <a:txBody>
                    <a:bodyPr/>
                    <a:lstStyle/>
                    <a:p>
                      <a:r>
                        <a:rPr lang="en-GB" dirty="0"/>
                        <a:t>Actual (seconds)</a:t>
                      </a:r>
                    </a:p>
                  </a:txBody>
                  <a:tcPr/>
                </a:tc>
                <a:tc>
                  <a:txBody>
                    <a:bodyPr/>
                    <a:lstStyle/>
                    <a:p>
                      <a:r>
                        <a:rPr lang="en-GB" dirty="0"/>
                        <a:t>Percentage error</a:t>
                      </a:r>
                    </a:p>
                  </a:txBody>
                  <a:tcPr/>
                </a:tc>
                <a:extLst>
                  <a:ext uri="{0D108BD9-81ED-4DB2-BD59-A6C34878D82A}">
                    <a16:rowId xmlns:a16="http://schemas.microsoft.com/office/drawing/2014/main" val="2045886486"/>
                  </a:ext>
                </a:extLst>
              </a:tr>
              <a:tr h="374098">
                <a:tc>
                  <a:txBody>
                    <a:bodyPr/>
                    <a:lstStyle/>
                    <a:p>
                      <a:r>
                        <a:rPr lang="en-GB" sz="1600" b="1" dirty="0"/>
                        <a:t>Control</a:t>
                      </a:r>
                      <a:r>
                        <a:rPr lang="en-GB" sz="1600" dirty="0"/>
                        <a:t>: L =1</a:t>
                      </a:r>
                    </a:p>
                  </a:txBody>
                  <a:tcPr/>
                </a:tc>
                <a:tc>
                  <a:txBody>
                    <a:bodyPr/>
                    <a:lstStyle/>
                    <a:p>
                      <a:pPr algn="l" fontAlgn="b"/>
                      <a:r>
                        <a:rPr lang="en-GB" sz="1600" b="0" i="0" u="none" strike="noStrike" dirty="0">
                          <a:solidFill>
                            <a:srgbClr val="000000"/>
                          </a:solidFill>
                          <a:effectLst/>
                          <a:latin typeface="Calibri" panose="020F0502020204030204" pitchFamily="34" charset="0"/>
                        </a:rPr>
                        <a:t>3.79958E-05</a:t>
                      </a:r>
                    </a:p>
                  </a:txBody>
                  <a:tcPr anchor="b"/>
                </a:tc>
                <a:tc>
                  <a:txBody>
                    <a:bodyPr/>
                    <a:lstStyle/>
                    <a:p>
                      <a:pPr algn="l" fontAlgn="b"/>
                      <a:r>
                        <a:rPr lang="en-GB" sz="1600" b="0" i="0" u="none" strike="noStrike">
                          <a:solidFill>
                            <a:srgbClr val="000000"/>
                          </a:solidFill>
                          <a:effectLst/>
                          <a:latin typeface="Calibri" panose="020F0502020204030204" pitchFamily="34" charset="0"/>
                        </a:rPr>
                        <a:t>0.006827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17867.78%</a:t>
                      </a:r>
                    </a:p>
                  </a:txBody>
                  <a:tcPr anchor="b"/>
                </a:tc>
                <a:extLst>
                  <a:ext uri="{0D108BD9-81ED-4DB2-BD59-A6C34878D82A}">
                    <a16:rowId xmlns:a16="http://schemas.microsoft.com/office/drawing/2014/main" val="3679642413"/>
                  </a:ext>
                </a:extLst>
              </a:tr>
              <a:tr h="374098">
                <a:tc>
                  <a:txBody>
                    <a:bodyPr/>
                    <a:lstStyle/>
                    <a:p>
                      <a:r>
                        <a:rPr lang="en-GB" sz="1600" dirty="0"/>
                        <a:t>L = 2</a:t>
                      </a:r>
                    </a:p>
                  </a:txBody>
                  <a:tcPr/>
                </a:tc>
                <a:tc>
                  <a:txBody>
                    <a:bodyPr/>
                    <a:lstStyle/>
                    <a:p>
                      <a:pPr algn="l" fontAlgn="b"/>
                      <a:r>
                        <a:rPr lang="en-GB" sz="1600" b="0" i="0" u="none" strike="noStrike" dirty="0">
                          <a:solidFill>
                            <a:srgbClr val="000000"/>
                          </a:solidFill>
                          <a:effectLst/>
                          <a:latin typeface="Calibri" panose="020F0502020204030204" pitchFamily="34" charset="0"/>
                        </a:rPr>
                        <a:t>0.003609601</a:t>
                      </a:r>
                    </a:p>
                  </a:txBody>
                  <a:tcPr anchor="b"/>
                </a:tc>
                <a:tc>
                  <a:txBody>
                    <a:bodyPr/>
                    <a:lstStyle/>
                    <a:p>
                      <a:pPr algn="l" fontAlgn="b"/>
                      <a:r>
                        <a:rPr lang="en-GB" sz="1600" b="0" i="0" u="none" strike="noStrike">
                          <a:solidFill>
                            <a:srgbClr val="000000"/>
                          </a:solidFill>
                          <a:effectLst/>
                          <a:latin typeface="Calibri" panose="020F0502020204030204" pitchFamily="34" charset="0"/>
                        </a:rPr>
                        <a:t>0.011002</a:t>
                      </a:r>
                    </a:p>
                  </a:txBody>
                  <a:tcPr anchor="b"/>
                </a:tc>
                <a:tc>
                  <a:txBody>
                    <a:bodyPr/>
                    <a:lstStyle/>
                    <a:p>
                      <a:pPr algn="l" fontAlgn="b"/>
                      <a:r>
                        <a:rPr lang="en-GB" sz="1600" b="0" i="0" u="none" strike="noStrike">
                          <a:solidFill>
                            <a:srgbClr val="000000"/>
                          </a:solidFill>
                          <a:effectLst/>
                          <a:latin typeface="Calibri" panose="020F0502020204030204" pitchFamily="34" charset="0"/>
                        </a:rPr>
                        <a:t>204.80%</a:t>
                      </a:r>
                    </a:p>
                  </a:txBody>
                  <a:tcPr anchor="b"/>
                </a:tc>
                <a:extLst>
                  <a:ext uri="{0D108BD9-81ED-4DB2-BD59-A6C34878D82A}">
                    <a16:rowId xmlns:a16="http://schemas.microsoft.com/office/drawing/2014/main" val="3897365734"/>
                  </a:ext>
                </a:extLst>
              </a:tr>
              <a:tr h="374098">
                <a:tc>
                  <a:txBody>
                    <a:bodyPr/>
                    <a:lstStyle/>
                    <a:p>
                      <a:r>
                        <a:rPr lang="en-GB" sz="1600" dirty="0"/>
                        <a:t>L = 3</a:t>
                      </a:r>
                    </a:p>
                  </a:txBody>
                  <a:tcPr/>
                </a:tc>
                <a:tc>
                  <a:txBody>
                    <a:bodyPr/>
                    <a:lstStyle/>
                    <a:p>
                      <a:pPr algn="l" fontAlgn="b"/>
                      <a:r>
                        <a:rPr lang="en-GB" sz="1600" b="0" i="0" u="none" strike="noStrike" dirty="0">
                          <a:solidFill>
                            <a:srgbClr val="000000"/>
                          </a:solidFill>
                          <a:effectLst/>
                          <a:latin typeface="Calibri" panose="020F0502020204030204" pitchFamily="34" charset="0"/>
                        </a:rPr>
                        <a:t>0.342912095</a:t>
                      </a:r>
                    </a:p>
                  </a:txBody>
                  <a:tcPr anchor="b"/>
                </a:tc>
                <a:tc>
                  <a:txBody>
                    <a:bodyPr/>
                    <a:lstStyle/>
                    <a:p>
                      <a:pPr algn="l" fontAlgn="b"/>
                      <a:r>
                        <a:rPr lang="en-GB" sz="1600" b="0" i="0" u="none" strike="noStrike">
                          <a:solidFill>
                            <a:srgbClr val="000000"/>
                          </a:solidFill>
                          <a:effectLst/>
                          <a:latin typeface="Calibri" panose="020F0502020204030204" pitchFamily="34" charset="0"/>
                        </a:rPr>
                        <a:t>0.373407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8.89%</a:t>
                      </a:r>
                    </a:p>
                  </a:txBody>
                  <a:tcPr anchor="b"/>
                </a:tc>
                <a:extLst>
                  <a:ext uri="{0D108BD9-81ED-4DB2-BD59-A6C34878D82A}">
                    <a16:rowId xmlns:a16="http://schemas.microsoft.com/office/drawing/2014/main" val="2780004076"/>
                  </a:ext>
                </a:extLst>
              </a:tr>
              <a:tr h="374098">
                <a:tc>
                  <a:txBody>
                    <a:bodyPr/>
                    <a:lstStyle/>
                    <a:p>
                      <a:r>
                        <a:rPr lang="en-GB" sz="1600" dirty="0"/>
                        <a:t>L = 4</a:t>
                      </a:r>
                    </a:p>
                  </a:txBody>
                  <a:tcPr/>
                </a:tc>
                <a:tc>
                  <a:txBody>
                    <a:bodyPr/>
                    <a:lstStyle/>
                    <a:p>
                      <a:pPr algn="l" fontAlgn="b"/>
                      <a:r>
                        <a:rPr lang="en-GB" sz="1600" b="0" i="0" u="none" strike="noStrike" dirty="0">
                          <a:solidFill>
                            <a:srgbClr val="000000"/>
                          </a:solidFill>
                          <a:effectLst/>
                          <a:latin typeface="Calibri" panose="020F0502020204030204" pitchFamily="34" charset="0"/>
                        </a:rPr>
                        <a:t>32.57664903</a:t>
                      </a:r>
                    </a:p>
                  </a:txBody>
                  <a:tcPr anchor="b"/>
                </a:tc>
                <a:tc>
                  <a:txBody>
                    <a:bodyPr/>
                    <a:lstStyle/>
                    <a:p>
                      <a:pPr algn="l" fontAlgn="b"/>
                      <a:r>
                        <a:rPr lang="en-GB" sz="1600" b="0" i="0" u="none" strike="noStrike">
                          <a:solidFill>
                            <a:srgbClr val="000000"/>
                          </a:solidFill>
                          <a:effectLst/>
                          <a:latin typeface="Calibri" panose="020F0502020204030204" pitchFamily="34" charset="0"/>
                        </a:rPr>
                        <a:t>27.983454</a:t>
                      </a:r>
                    </a:p>
                  </a:txBody>
                  <a:tcPr anchor="b"/>
                </a:tc>
                <a:tc>
                  <a:txBody>
                    <a:bodyPr/>
                    <a:lstStyle/>
                    <a:p>
                      <a:pPr algn="l" fontAlgn="b"/>
                      <a:r>
                        <a:rPr lang="en-GB" sz="1600" b="0" i="0" u="none" strike="noStrike" dirty="0">
                          <a:solidFill>
                            <a:srgbClr val="000000"/>
                          </a:solidFill>
                          <a:effectLst/>
                          <a:latin typeface="Calibri" panose="020F0502020204030204" pitchFamily="34" charset="0"/>
                        </a:rPr>
                        <a:t>-14.10%</a:t>
                      </a:r>
                    </a:p>
                  </a:txBody>
                  <a:tcPr anchor="b"/>
                </a:tc>
                <a:extLst>
                  <a:ext uri="{0D108BD9-81ED-4DB2-BD59-A6C34878D82A}">
                    <a16:rowId xmlns:a16="http://schemas.microsoft.com/office/drawing/2014/main" val="1942985232"/>
                  </a:ext>
                </a:extLst>
              </a:tr>
              <a:tr h="374098">
                <a:tc>
                  <a:txBody>
                    <a:bodyPr/>
                    <a:lstStyle/>
                    <a:p>
                      <a:r>
                        <a:rPr lang="en-GB" sz="1600" dirty="0"/>
                        <a:t>L = 5</a:t>
                      </a:r>
                    </a:p>
                  </a:txBody>
                  <a:tcPr/>
                </a:tc>
                <a:tc>
                  <a:txBody>
                    <a:bodyPr/>
                    <a:lstStyle/>
                    <a:p>
                      <a:pPr algn="l" fontAlgn="b"/>
                      <a:r>
                        <a:rPr lang="en-GB" sz="1600" b="0" i="0" u="none" strike="noStrike" dirty="0">
                          <a:solidFill>
                            <a:srgbClr val="000000"/>
                          </a:solidFill>
                          <a:effectLst/>
                          <a:latin typeface="Calibri" panose="020F0502020204030204" pitchFamily="34" charset="0"/>
                        </a:rPr>
                        <a:t>3094.781657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3226.771973</a:t>
                      </a:r>
                    </a:p>
                  </a:txBody>
                  <a:tcPr anchor="b"/>
                </a:tc>
                <a:tc>
                  <a:txBody>
                    <a:bodyPr/>
                    <a:lstStyle/>
                    <a:p>
                      <a:r>
                        <a:rPr lang="en-GB" sz="1600" dirty="0"/>
                        <a:t>4.26%</a:t>
                      </a:r>
                    </a:p>
                  </a:txBody>
                  <a:tcPr/>
                </a:tc>
                <a:extLst>
                  <a:ext uri="{0D108BD9-81ED-4DB2-BD59-A6C34878D82A}">
                    <a16:rowId xmlns:a16="http://schemas.microsoft.com/office/drawing/2014/main" val="320583163"/>
                  </a:ext>
                </a:extLst>
              </a:tr>
              <a:tr h="0">
                <a:tc>
                  <a:txBody>
                    <a:bodyPr/>
                    <a:lstStyle/>
                    <a:p>
                      <a:endParaRPr lang="en-GB" sz="1600" dirty="0"/>
                    </a:p>
                  </a:txBody>
                  <a:tcPr>
                    <a:solidFill>
                      <a:schemeClr val="accent1"/>
                    </a:solidFill>
                  </a:tcPr>
                </a:tc>
                <a:tc>
                  <a:txBody>
                    <a:bodyPr/>
                    <a:lstStyle/>
                    <a:p>
                      <a:pPr algn="l" fontAlgn="b"/>
                      <a:endParaRPr lang="en-GB" sz="1600" b="0" i="0" u="none" strike="noStrike" dirty="0">
                        <a:solidFill>
                          <a:srgbClr val="000000"/>
                        </a:solidFill>
                        <a:effectLst/>
                        <a:latin typeface="Calibri" panose="020F0502020204030204" pitchFamily="34" charset="0"/>
                      </a:endParaRPr>
                    </a:p>
                  </a:txBody>
                  <a:tcPr anchor="b">
                    <a:solidFill>
                      <a:schemeClr val="accent1"/>
                    </a:solidFill>
                  </a:tcPr>
                </a:tc>
                <a:tc>
                  <a:txBody>
                    <a:bodyPr/>
                    <a:lstStyle/>
                    <a:p>
                      <a:pPr algn="l" fontAlgn="b"/>
                      <a:endParaRPr lang="en-GB" sz="1600" b="0" i="0" u="none" strike="noStrike" dirty="0">
                        <a:solidFill>
                          <a:srgbClr val="000000"/>
                        </a:solidFill>
                        <a:effectLst/>
                        <a:latin typeface="Calibri" panose="020F0502020204030204" pitchFamily="34" charset="0"/>
                      </a:endParaRPr>
                    </a:p>
                  </a:txBody>
                  <a:tcPr anchor="b">
                    <a:solidFill>
                      <a:schemeClr val="accent1"/>
                    </a:solidFill>
                  </a:tcPr>
                </a:tc>
                <a:tc>
                  <a:txBody>
                    <a:bodyPr/>
                    <a:lstStyle/>
                    <a:p>
                      <a:endParaRPr lang="en-GB" sz="1600" dirty="0"/>
                    </a:p>
                  </a:txBody>
                  <a:tcPr>
                    <a:solidFill>
                      <a:schemeClr val="accent1"/>
                    </a:solidFill>
                  </a:tcPr>
                </a:tc>
                <a:extLst>
                  <a:ext uri="{0D108BD9-81ED-4DB2-BD59-A6C34878D82A}">
                    <a16:rowId xmlns:a16="http://schemas.microsoft.com/office/drawing/2014/main" val="3951128472"/>
                  </a:ext>
                </a:extLst>
              </a:tr>
              <a:tr h="3740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t>Optimised</a:t>
                      </a:r>
                      <a:r>
                        <a:rPr lang="en-GB" sz="1600" dirty="0"/>
                        <a:t>: L = 1</a:t>
                      </a:r>
                    </a:p>
                  </a:txBody>
                  <a:tcPr/>
                </a:tc>
                <a:tc>
                  <a:txBody>
                    <a:bodyPr/>
                    <a:lstStyle/>
                    <a:p>
                      <a:pPr algn="l" fontAlgn="b"/>
                      <a:r>
                        <a:rPr lang="en-GB" sz="1600" b="0" i="0" u="none" strike="noStrike" dirty="0">
                          <a:solidFill>
                            <a:srgbClr val="000000"/>
                          </a:solidFill>
                          <a:effectLst/>
                          <a:latin typeface="Calibri" panose="020F0502020204030204" pitchFamily="34" charset="0"/>
                        </a:rPr>
                        <a:t>2.86146E-05</a:t>
                      </a:r>
                    </a:p>
                  </a:txBody>
                  <a:tcPr anchor="b"/>
                </a:tc>
                <a:tc>
                  <a:txBody>
                    <a:bodyPr/>
                    <a:lstStyle/>
                    <a:p>
                      <a:pPr algn="l" fontAlgn="b"/>
                      <a:r>
                        <a:rPr lang="en-GB" sz="1600" b="0" i="0" u="none" strike="noStrike">
                          <a:solidFill>
                            <a:srgbClr val="000000"/>
                          </a:solidFill>
                          <a:effectLst/>
                          <a:latin typeface="Calibri" panose="020F0502020204030204" pitchFamily="34" charset="0"/>
                        </a:rPr>
                        <a:t>0.009286</a:t>
                      </a:r>
                    </a:p>
                  </a:txBody>
                  <a:tcPr anchor="b"/>
                </a:tc>
                <a:tc>
                  <a:txBody>
                    <a:bodyPr/>
                    <a:lstStyle/>
                    <a:p>
                      <a:pPr algn="l" fontAlgn="b"/>
                      <a:r>
                        <a:rPr lang="en-GB" sz="1600" b="0" i="0" u="none" strike="noStrike" dirty="0">
                          <a:solidFill>
                            <a:srgbClr val="000000"/>
                          </a:solidFill>
                          <a:effectLst/>
                          <a:latin typeface="Calibri" panose="020F0502020204030204" pitchFamily="34" charset="0"/>
                        </a:rPr>
                        <a:t>32352.02%</a:t>
                      </a:r>
                    </a:p>
                  </a:txBody>
                  <a:tcPr anchor="b"/>
                </a:tc>
                <a:extLst>
                  <a:ext uri="{0D108BD9-81ED-4DB2-BD59-A6C34878D82A}">
                    <a16:rowId xmlns:a16="http://schemas.microsoft.com/office/drawing/2014/main" val="4239524971"/>
                  </a:ext>
                </a:extLst>
              </a:tr>
              <a:tr h="374098">
                <a:tc>
                  <a:txBody>
                    <a:bodyPr/>
                    <a:lstStyle/>
                    <a:p>
                      <a:r>
                        <a:rPr lang="en-GB" sz="1600" dirty="0"/>
                        <a:t>L = 2</a:t>
                      </a:r>
                    </a:p>
                  </a:txBody>
                  <a:tcPr/>
                </a:tc>
                <a:tc>
                  <a:txBody>
                    <a:bodyPr/>
                    <a:lstStyle/>
                    <a:p>
                      <a:pPr algn="l" fontAlgn="b"/>
                      <a:r>
                        <a:rPr lang="en-GB" sz="1600" b="0" i="0" u="none" strike="noStrike" dirty="0">
                          <a:solidFill>
                            <a:srgbClr val="000000"/>
                          </a:solidFill>
                          <a:effectLst/>
                          <a:latin typeface="Calibri" panose="020F0502020204030204" pitchFamily="34" charset="0"/>
                        </a:rPr>
                        <a:t>0.002718382</a:t>
                      </a:r>
                    </a:p>
                  </a:txBody>
                  <a:tcPr anchor="b"/>
                </a:tc>
                <a:tc>
                  <a:txBody>
                    <a:bodyPr/>
                    <a:lstStyle/>
                    <a:p>
                      <a:pPr algn="l" fontAlgn="b"/>
                      <a:r>
                        <a:rPr lang="en-GB" sz="1600" b="0" i="0" u="none" strike="noStrike">
                          <a:solidFill>
                            <a:srgbClr val="000000"/>
                          </a:solidFill>
                          <a:effectLst/>
                          <a:latin typeface="Calibri" panose="020F0502020204030204" pitchFamily="34" charset="0"/>
                        </a:rPr>
                        <a:t>0.012724</a:t>
                      </a:r>
                    </a:p>
                  </a:txBody>
                  <a:tcPr anchor="b"/>
                </a:tc>
                <a:tc>
                  <a:txBody>
                    <a:bodyPr/>
                    <a:lstStyle/>
                    <a:p>
                      <a:pPr algn="l" fontAlgn="b"/>
                      <a:r>
                        <a:rPr lang="en-GB" sz="1600" b="0" i="0" u="none" strike="noStrike">
                          <a:solidFill>
                            <a:srgbClr val="000000"/>
                          </a:solidFill>
                          <a:effectLst/>
                          <a:latin typeface="Calibri" panose="020F0502020204030204" pitchFamily="34" charset="0"/>
                        </a:rPr>
                        <a:t>368.07%</a:t>
                      </a:r>
                    </a:p>
                  </a:txBody>
                  <a:tcPr anchor="b"/>
                </a:tc>
                <a:extLst>
                  <a:ext uri="{0D108BD9-81ED-4DB2-BD59-A6C34878D82A}">
                    <a16:rowId xmlns:a16="http://schemas.microsoft.com/office/drawing/2014/main" val="2970283702"/>
                  </a:ext>
                </a:extLst>
              </a:tr>
              <a:tr h="374098">
                <a:tc>
                  <a:txBody>
                    <a:bodyPr/>
                    <a:lstStyle/>
                    <a:p>
                      <a:r>
                        <a:rPr lang="en-GB" sz="1600" dirty="0"/>
                        <a:t>L = 3</a:t>
                      </a:r>
                    </a:p>
                  </a:txBody>
                  <a:tcPr/>
                </a:tc>
                <a:tc>
                  <a:txBody>
                    <a:bodyPr/>
                    <a:lstStyle/>
                    <a:p>
                      <a:pPr algn="l" fontAlgn="b"/>
                      <a:r>
                        <a:rPr lang="en-GB" sz="1600" b="0" i="0" u="none" strike="noStrike" dirty="0">
                          <a:solidFill>
                            <a:srgbClr val="000000"/>
                          </a:solidFill>
                          <a:effectLst/>
                          <a:latin typeface="Calibri" panose="020F0502020204030204" pitchFamily="34" charset="0"/>
                        </a:rPr>
                        <a:t>0.258246314</a:t>
                      </a:r>
                    </a:p>
                  </a:txBody>
                  <a:tcPr anchor="b"/>
                </a:tc>
                <a:tc>
                  <a:txBody>
                    <a:bodyPr/>
                    <a:lstStyle/>
                    <a:p>
                      <a:pPr algn="l" fontAlgn="b"/>
                      <a:r>
                        <a:rPr lang="en-GB" sz="1600" b="0" i="0" u="none" strike="noStrike">
                          <a:solidFill>
                            <a:srgbClr val="000000"/>
                          </a:solidFill>
                          <a:effectLst/>
                          <a:latin typeface="Calibri" panose="020F0502020204030204" pitchFamily="34" charset="0"/>
                        </a:rPr>
                        <a:t>0.284701</a:t>
                      </a:r>
                    </a:p>
                  </a:txBody>
                  <a:tcPr anchor="b"/>
                </a:tc>
                <a:tc>
                  <a:txBody>
                    <a:bodyPr/>
                    <a:lstStyle/>
                    <a:p>
                      <a:pPr algn="l" fontAlgn="b"/>
                      <a:r>
                        <a:rPr lang="en-GB" sz="1600" b="0" i="0" u="none" strike="noStrike">
                          <a:solidFill>
                            <a:srgbClr val="000000"/>
                          </a:solidFill>
                          <a:effectLst/>
                          <a:latin typeface="Calibri" panose="020F0502020204030204" pitchFamily="34" charset="0"/>
                        </a:rPr>
                        <a:t>10.24%</a:t>
                      </a:r>
                    </a:p>
                  </a:txBody>
                  <a:tcPr anchor="b"/>
                </a:tc>
                <a:extLst>
                  <a:ext uri="{0D108BD9-81ED-4DB2-BD59-A6C34878D82A}">
                    <a16:rowId xmlns:a16="http://schemas.microsoft.com/office/drawing/2014/main" val="1606738307"/>
                  </a:ext>
                </a:extLst>
              </a:tr>
              <a:tr h="374098">
                <a:tc>
                  <a:txBody>
                    <a:bodyPr/>
                    <a:lstStyle/>
                    <a:p>
                      <a:r>
                        <a:rPr lang="en-GB" sz="1600" dirty="0"/>
                        <a:t>L = 4</a:t>
                      </a:r>
                    </a:p>
                  </a:txBody>
                  <a:tcPr/>
                </a:tc>
                <a:tc>
                  <a:txBody>
                    <a:bodyPr/>
                    <a:lstStyle/>
                    <a:p>
                      <a:pPr algn="l" fontAlgn="b"/>
                      <a:r>
                        <a:rPr lang="en-GB" sz="1600" b="0" i="0" u="none" strike="noStrike" dirty="0">
                          <a:solidFill>
                            <a:srgbClr val="000000"/>
                          </a:solidFill>
                          <a:effectLst/>
                          <a:latin typeface="Calibri" panose="020F0502020204030204" pitchFamily="34" charset="0"/>
                        </a:rPr>
                        <a:t>24.53339981</a:t>
                      </a:r>
                    </a:p>
                  </a:txBody>
                  <a:tcPr anchor="b"/>
                </a:tc>
                <a:tc>
                  <a:txBody>
                    <a:bodyPr/>
                    <a:lstStyle/>
                    <a:p>
                      <a:pPr algn="l" fontAlgn="b"/>
                      <a:r>
                        <a:rPr lang="en-GB" sz="1600" b="0" i="0" u="none" strike="noStrike" dirty="0">
                          <a:solidFill>
                            <a:srgbClr val="000000"/>
                          </a:solidFill>
                          <a:effectLst/>
                          <a:latin typeface="Calibri" panose="020F0502020204030204" pitchFamily="34" charset="0"/>
                        </a:rPr>
                        <a:t>25.69767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4.75%</a:t>
                      </a:r>
                    </a:p>
                  </a:txBody>
                  <a:tcPr anchor="b"/>
                </a:tc>
                <a:extLst>
                  <a:ext uri="{0D108BD9-81ED-4DB2-BD59-A6C34878D82A}">
                    <a16:rowId xmlns:a16="http://schemas.microsoft.com/office/drawing/2014/main" val="2065557841"/>
                  </a:ext>
                </a:extLst>
              </a:tr>
              <a:tr h="374098">
                <a:tc>
                  <a:txBody>
                    <a:bodyPr/>
                    <a:lstStyle/>
                    <a:p>
                      <a:r>
                        <a:rPr lang="en-GB" sz="1600" dirty="0"/>
                        <a:t>L = 5</a:t>
                      </a:r>
                    </a:p>
                  </a:txBody>
                  <a:tcPr/>
                </a:tc>
                <a:tc>
                  <a:txBody>
                    <a:bodyPr/>
                    <a:lstStyle/>
                    <a:p>
                      <a:pPr lvl="0" algn="l"/>
                      <a:r>
                        <a:rPr lang="en-GB" sz="1600" dirty="0"/>
                        <a:t>2330.672982</a:t>
                      </a:r>
                    </a:p>
                  </a:txBody>
                  <a:tcPr/>
                </a:tc>
                <a:tc>
                  <a:txBody>
                    <a:bodyPr/>
                    <a:lstStyle/>
                    <a:p>
                      <a:r>
                        <a:rPr lang="en-GB" sz="1600" dirty="0"/>
                        <a:t>2461.094482</a:t>
                      </a:r>
                    </a:p>
                  </a:txBody>
                  <a:tcPr/>
                </a:tc>
                <a:tc>
                  <a:txBody>
                    <a:bodyPr/>
                    <a:lstStyle/>
                    <a:p>
                      <a:r>
                        <a:rPr lang="en-GB" sz="1600" dirty="0"/>
                        <a:t>5.60%</a:t>
                      </a:r>
                    </a:p>
                  </a:txBody>
                  <a:tcPr/>
                </a:tc>
                <a:extLst>
                  <a:ext uri="{0D108BD9-81ED-4DB2-BD59-A6C34878D82A}">
                    <a16:rowId xmlns:a16="http://schemas.microsoft.com/office/drawing/2014/main" val="3382351027"/>
                  </a:ext>
                </a:extLst>
              </a:tr>
            </a:tbl>
          </a:graphicData>
        </a:graphic>
      </p:graphicFrame>
    </p:spTree>
    <p:extLst>
      <p:ext uri="{BB962C8B-B14F-4D97-AF65-F5344CB8AC3E}">
        <p14:creationId xmlns:p14="http://schemas.microsoft.com/office/powerpoint/2010/main" val="3851307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5435-C22C-474B-9723-293E6E3651AE}"/>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A888622D-3420-4FAA-9EF8-9C225BD7412D}"/>
              </a:ext>
            </a:extLst>
          </p:cNvPr>
          <p:cNvSpPr>
            <a:spLocks noGrp="1"/>
          </p:cNvSpPr>
          <p:nvPr>
            <p:ph idx="1"/>
          </p:nvPr>
        </p:nvSpPr>
        <p:spPr>
          <a:xfrm>
            <a:off x="1097280" y="1737360"/>
            <a:ext cx="10058400" cy="4023360"/>
          </a:xfrm>
        </p:spPr>
        <p:txBody>
          <a:bodyPr/>
          <a:lstStyle/>
          <a:p>
            <a:r>
              <a:rPr lang="en-GB" dirty="0"/>
              <a:t>For number of characters 3-5 the optimisation was effective and timings were within 5-15% of what was predicted. However, for lower numbers the program did not behave at all as theorised and the optimisations made it run slower.</a:t>
            </a:r>
          </a:p>
        </p:txBody>
      </p:sp>
      <p:sp>
        <p:nvSpPr>
          <p:cNvPr id="4" name="Footer Placeholder 3">
            <a:extLst>
              <a:ext uri="{FF2B5EF4-FFF2-40B4-BE49-F238E27FC236}">
                <a16:creationId xmlns:a16="http://schemas.microsoft.com/office/drawing/2014/main" id="{7C36EED0-30CF-4BBE-A708-9653C6AB2432}"/>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439C2A46-DD77-46E7-BBB3-2414E1C39CD7}"/>
              </a:ext>
            </a:extLst>
          </p:cNvPr>
          <p:cNvPicPr>
            <a:picLocks noChangeAspect="1"/>
          </p:cNvPicPr>
          <p:nvPr/>
        </p:nvPicPr>
        <p:blipFill>
          <a:blip r:embed="rId2"/>
          <a:stretch>
            <a:fillRect/>
          </a:stretch>
        </p:blipFill>
        <p:spPr>
          <a:xfrm>
            <a:off x="1545115" y="2686269"/>
            <a:ext cx="8705843" cy="3590855"/>
          </a:xfrm>
          <a:prstGeom prst="rect">
            <a:avLst/>
          </a:prstGeom>
        </p:spPr>
      </p:pic>
    </p:spTree>
    <p:extLst>
      <p:ext uri="{BB962C8B-B14F-4D97-AF65-F5344CB8AC3E}">
        <p14:creationId xmlns:p14="http://schemas.microsoft.com/office/powerpoint/2010/main" val="1901195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5435-C22C-474B-9723-293E6E3651AE}"/>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A888622D-3420-4FAA-9EF8-9C225BD7412D}"/>
              </a:ext>
            </a:extLst>
          </p:cNvPr>
          <p:cNvSpPr>
            <a:spLocks noGrp="1"/>
          </p:cNvSpPr>
          <p:nvPr>
            <p:ph idx="1"/>
          </p:nvPr>
        </p:nvSpPr>
        <p:spPr>
          <a:xfrm>
            <a:off x="1097280" y="1737360"/>
            <a:ext cx="10058400" cy="4023360"/>
          </a:xfrm>
        </p:spPr>
        <p:txBody>
          <a:bodyPr/>
          <a:lstStyle/>
          <a:p>
            <a:r>
              <a:rPr lang="en-GB" dirty="0"/>
              <a:t>When compared to the predicted it is clear there is some floor of how fast the solution can operate, at which it deviates from the theoretical time.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7C36EED0-30CF-4BBE-A708-9653C6AB2432}"/>
              </a:ext>
            </a:extLst>
          </p:cNvPr>
          <p:cNvSpPr>
            <a:spLocks noGrp="1"/>
          </p:cNvSpPr>
          <p:nvPr>
            <p:ph type="ftr" sz="quarter" idx="11"/>
          </p:nvPr>
        </p:nvSpPr>
        <p:spPr/>
        <p:txBody>
          <a:bodyPr/>
          <a:lstStyle/>
          <a:p>
            <a:r>
              <a:rPr lang="en-GB"/>
              <a:t>Jake Bretherton 1800231</a:t>
            </a:r>
          </a:p>
        </p:txBody>
      </p:sp>
      <p:pic>
        <p:nvPicPr>
          <p:cNvPr id="7" name="Picture 6">
            <a:extLst>
              <a:ext uri="{FF2B5EF4-FFF2-40B4-BE49-F238E27FC236}">
                <a16:creationId xmlns:a16="http://schemas.microsoft.com/office/drawing/2014/main" id="{5D919D83-24F7-4271-B7E9-DD795A65466E}"/>
              </a:ext>
            </a:extLst>
          </p:cNvPr>
          <p:cNvPicPr>
            <a:picLocks noChangeAspect="1"/>
          </p:cNvPicPr>
          <p:nvPr/>
        </p:nvPicPr>
        <p:blipFill>
          <a:blip r:embed="rId2"/>
          <a:stretch>
            <a:fillRect/>
          </a:stretch>
        </p:blipFill>
        <p:spPr>
          <a:xfrm>
            <a:off x="1431993" y="2519397"/>
            <a:ext cx="8705843" cy="3590855"/>
          </a:xfrm>
          <a:prstGeom prst="rect">
            <a:avLst/>
          </a:prstGeom>
        </p:spPr>
      </p:pic>
    </p:spTree>
    <p:extLst>
      <p:ext uri="{BB962C8B-B14F-4D97-AF65-F5344CB8AC3E}">
        <p14:creationId xmlns:p14="http://schemas.microsoft.com/office/powerpoint/2010/main" val="485111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BD94-96AB-4943-9414-8912DA5117A0}"/>
              </a:ext>
            </a:extLst>
          </p:cNvPr>
          <p:cNvSpPr>
            <a:spLocks noGrp="1"/>
          </p:cNvSpPr>
          <p:nvPr>
            <p:ph type="title"/>
          </p:nvPr>
        </p:nvSpPr>
        <p:spPr/>
        <p:txBody>
          <a:bodyPr/>
          <a:lstStyle/>
          <a:p>
            <a:r>
              <a:rPr lang="en-GB" dirty="0"/>
              <a:t>Explanation</a:t>
            </a:r>
          </a:p>
        </p:txBody>
      </p:sp>
      <p:sp>
        <p:nvSpPr>
          <p:cNvPr id="3" name="Content Placeholder 2">
            <a:extLst>
              <a:ext uri="{FF2B5EF4-FFF2-40B4-BE49-F238E27FC236}">
                <a16:creationId xmlns:a16="http://schemas.microsoft.com/office/drawing/2014/main" id="{0AC67B1B-57B9-47B7-A34F-BF409A221EFA}"/>
              </a:ext>
            </a:extLst>
          </p:cNvPr>
          <p:cNvSpPr>
            <a:spLocks noGrp="1"/>
          </p:cNvSpPr>
          <p:nvPr>
            <p:ph idx="1"/>
          </p:nvPr>
        </p:nvSpPr>
        <p:spPr/>
        <p:txBody>
          <a:bodyPr/>
          <a:lstStyle/>
          <a:p>
            <a:r>
              <a:rPr lang="en-GB" dirty="0"/>
              <a:t>This is likely due to the unpredictable yet significant amount of time it takes to launch a thread, this would also explain as to why the optimisation performed </a:t>
            </a:r>
            <a:r>
              <a:rPr lang="en-GB" i="1" dirty="0"/>
              <a:t>worse</a:t>
            </a:r>
            <a:r>
              <a:rPr lang="en-GB" dirty="0"/>
              <a:t> than the control for lower lengths; it had an additional thread to launch.</a:t>
            </a:r>
          </a:p>
          <a:p>
            <a:r>
              <a:rPr lang="en-GB" dirty="0"/>
              <a:t>The allocation of memory and construction of channels and barriers would have a constant time cost that would become an increasingly small proportion of the execution time as the length of characters increase but would be a significant amount of execution time for the far faster running calls of one or two character password guesses.</a:t>
            </a:r>
          </a:p>
          <a:p>
            <a:r>
              <a:rPr lang="en-GB" dirty="0"/>
              <a:t>At the low times a matter of milliseconds it could take of overhead for the operating system to get around to launching a new thread would have significant effects on the timings.</a:t>
            </a:r>
          </a:p>
        </p:txBody>
      </p:sp>
      <p:sp>
        <p:nvSpPr>
          <p:cNvPr id="4" name="Footer Placeholder 3">
            <a:extLst>
              <a:ext uri="{FF2B5EF4-FFF2-40B4-BE49-F238E27FC236}">
                <a16:creationId xmlns:a16="http://schemas.microsoft.com/office/drawing/2014/main" id="{B0F63607-5AC6-4B0B-ABAA-9F6466719E7B}"/>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558610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4AAA-D461-4B8C-961A-F8ECA0823160}"/>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B9791BED-2D0F-40A0-BACF-4B74E88C416F}"/>
              </a:ext>
            </a:extLst>
          </p:cNvPr>
          <p:cNvSpPr>
            <a:spLocks noGrp="1"/>
          </p:cNvSpPr>
          <p:nvPr>
            <p:ph idx="1"/>
          </p:nvPr>
        </p:nvSpPr>
        <p:spPr/>
        <p:txBody>
          <a:bodyPr/>
          <a:lstStyle/>
          <a:p>
            <a:r>
              <a:rPr lang="en-GB" dirty="0"/>
              <a:t>I would therefore say the optimisations with the thread arrangement offers a significant advantage, approaching a 32% improvement, over the naïvely segmented approach for non-trivial lengths of password.</a:t>
            </a:r>
          </a:p>
          <a:p>
            <a:r>
              <a:rPr lang="en-GB" dirty="0"/>
              <a:t> </a:t>
            </a:r>
          </a:p>
        </p:txBody>
      </p:sp>
      <p:sp>
        <p:nvSpPr>
          <p:cNvPr id="4" name="Footer Placeholder 3">
            <a:extLst>
              <a:ext uri="{FF2B5EF4-FFF2-40B4-BE49-F238E27FC236}">
                <a16:creationId xmlns:a16="http://schemas.microsoft.com/office/drawing/2014/main" id="{6EF61BFE-FA97-43A0-97DF-A453B4CE5E3E}"/>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3338617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E18E-BD80-4094-A78B-C8DD258BB568}"/>
              </a:ext>
            </a:extLst>
          </p:cNvPr>
          <p:cNvSpPr>
            <a:spLocks noGrp="1"/>
          </p:cNvSpPr>
          <p:nvPr>
            <p:ph type="title"/>
          </p:nvPr>
        </p:nvSpPr>
        <p:spPr/>
        <p:txBody>
          <a:bodyPr/>
          <a:lstStyle/>
          <a:p>
            <a:r>
              <a:rPr lang="en-GB" dirty="0"/>
              <a:t>Note on generating password guesses</a:t>
            </a:r>
          </a:p>
        </p:txBody>
      </p:sp>
      <p:sp>
        <p:nvSpPr>
          <p:cNvPr id="3" name="Content Placeholder 2">
            <a:extLst>
              <a:ext uri="{FF2B5EF4-FFF2-40B4-BE49-F238E27FC236}">
                <a16:creationId xmlns:a16="http://schemas.microsoft.com/office/drawing/2014/main" id="{102F91B6-3A37-4F2C-B431-27734A618C1F}"/>
              </a:ext>
            </a:extLst>
          </p:cNvPr>
          <p:cNvSpPr>
            <a:spLocks noGrp="1"/>
          </p:cNvSpPr>
          <p:nvPr>
            <p:ph idx="1"/>
          </p:nvPr>
        </p:nvSpPr>
        <p:spPr/>
        <p:txBody>
          <a:bodyPr/>
          <a:lstStyle/>
          <a:p>
            <a:pPr marL="201168" lvl="1" indent="0">
              <a:buNone/>
            </a:pPr>
            <a:r>
              <a:rPr lang="en-GB" dirty="0"/>
              <a:t>There are 95 commonly used Unicode characters in passwords</a:t>
            </a:r>
          </a:p>
          <a:p>
            <a:pPr lvl="2"/>
            <a:r>
              <a:rPr lang="en-GB" dirty="0"/>
              <a:t>a-z</a:t>
            </a:r>
          </a:p>
          <a:p>
            <a:pPr lvl="2"/>
            <a:r>
              <a:rPr lang="en-GB" dirty="0"/>
              <a:t>A-Z</a:t>
            </a:r>
          </a:p>
          <a:p>
            <a:pPr lvl="2"/>
            <a:r>
              <a:rPr lang="en-GB" dirty="0"/>
              <a:t>0-9</a:t>
            </a:r>
          </a:p>
          <a:p>
            <a:pPr lvl="2"/>
            <a:r>
              <a:rPr lang="en-GB" dirty="0"/>
              <a:t>!"# $%&amp;'()*+,-./:;&lt;=&gt;?@[\]^_`{|}~</a:t>
            </a:r>
          </a:p>
          <a:p>
            <a:pPr lvl="1"/>
            <a:r>
              <a:rPr lang="en-GB" dirty="0"/>
              <a:t>Complete sequential block of characters from space to tilde, ‘ ‘ to ‘~’, char 32 to 126</a:t>
            </a:r>
          </a:p>
          <a:p>
            <a:pPr lvl="1"/>
            <a:endParaRPr lang="en-GB" dirty="0"/>
          </a:p>
          <a:p>
            <a:r>
              <a:rPr lang="en-GB" dirty="0"/>
              <a:t>Therefore 98.9%* of generation is taking the last character and incrementing it by 1</a:t>
            </a:r>
          </a:p>
          <a:p>
            <a:endParaRPr lang="en-GB" sz="1400" dirty="0"/>
          </a:p>
          <a:p>
            <a:endParaRPr lang="en-GB" sz="1400" dirty="0"/>
          </a:p>
          <a:p>
            <a:r>
              <a:rPr lang="en-GB" sz="1100" dirty="0"/>
              <a:t>*(1 – 1/96)</a:t>
            </a:r>
            <a:endParaRPr lang="en-GB" sz="1600" dirty="0"/>
          </a:p>
        </p:txBody>
      </p:sp>
      <p:sp>
        <p:nvSpPr>
          <p:cNvPr id="4" name="TextBox 3">
            <a:extLst>
              <a:ext uri="{FF2B5EF4-FFF2-40B4-BE49-F238E27FC236}">
                <a16:creationId xmlns:a16="http://schemas.microsoft.com/office/drawing/2014/main" id="{A77A79AF-98A2-454B-B3DA-1A377F4DE94B}"/>
              </a:ext>
            </a:extLst>
          </p:cNvPr>
          <p:cNvSpPr txBox="1"/>
          <p:nvPr/>
        </p:nvSpPr>
        <p:spPr>
          <a:xfrm>
            <a:off x="10095479" y="2047082"/>
            <a:ext cx="745346" cy="5078313"/>
          </a:xfrm>
          <a:prstGeom prst="rect">
            <a:avLst/>
          </a:prstGeom>
          <a:noFill/>
        </p:spPr>
        <p:txBody>
          <a:bodyPr wrap="square" rtlCol="0">
            <a:spAutoFit/>
          </a:bodyPr>
          <a:lstStyle/>
          <a:p>
            <a:r>
              <a:rPr lang="en-GB" dirty="0" err="1">
                <a:latin typeface="Consolas" panose="020B0609020204030204" pitchFamily="49" charset="0"/>
              </a:rPr>
              <a:t>aFeg</a:t>
            </a:r>
            <a:endParaRPr lang="en-GB" dirty="0">
              <a:latin typeface="Consolas" panose="020B0609020204030204" pitchFamily="49" charset="0"/>
            </a:endParaRPr>
          </a:p>
          <a:p>
            <a:r>
              <a:rPr lang="en-GB" dirty="0" err="1">
                <a:latin typeface="Consolas" panose="020B0609020204030204" pitchFamily="49" charset="0"/>
              </a:rPr>
              <a:t>aFeh</a:t>
            </a:r>
            <a:endParaRPr lang="en-GB" dirty="0">
              <a:latin typeface="Consolas" panose="020B0609020204030204" pitchFamily="49" charset="0"/>
            </a:endParaRPr>
          </a:p>
          <a:p>
            <a:r>
              <a:rPr lang="en-GB" dirty="0" err="1">
                <a:latin typeface="Consolas" panose="020B0609020204030204" pitchFamily="49" charset="0"/>
              </a:rPr>
              <a:t>aFei</a:t>
            </a:r>
            <a:endParaRPr lang="en-GB" dirty="0">
              <a:latin typeface="Consolas" panose="020B0609020204030204" pitchFamily="49" charset="0"/>
            </a:endParaRPr>
          </a:p>
          <a:p>
            <a:r>
              <a:rPr lang="en-GB" dirty="0" err="1">
                <a:latin typeface="Consolas" panose="020B0609020204030204" pitchFamily="49" charset="0"/>
              </a:rPr>
              <a:t>aFej</a:t>
            </a:r>
            <a:endParaRPr lang="en-GB" dirty="0">
              <a:latin typeface="Consolas" panose="020B0609020204030204" pitchFamily="49" charset="0"/>
            </a:endParaRPr>
          </a:p>
          <a:p>
            <a:r>
              <a:rPr lang="en-GB" dirty="0" err="1">
                <a:latin typeface="Consolas" panose="020B0609020204030204" pitchFamily="49" charset="0"/>
              </a:rPr>
              <a:t>aFek</a:t>
            </a:r>
            <a:endParaRPr lang="en-GB" dirty="0">
              <a:latin typeface="Consolas" panose="020B0609020204030204" pitchFamily="49" charset="0"/>
            </a:endParaRPr>
          </a:p>
          <a:p>
            <a:r>
              <a:rPr lang="en-GB" dirty="0" err="1">
                <a:latin typeface="Consolas" panose="020B0609020204030204" pitchFamily="49" charset="0"/>
              </a:rPr>
              <a:t>aFel</a:t>
            </a:r>
            <a:endParaRPr lang="en-GB" dirty="0">
              <a:latin typeface="Consolas" panose="020B0609020204030204" pitchFamily="49" charset="0"/>
            </a:endParaRPr>
          </a:p>
          <a:p>
            <a:r>
              <a:rPr lang="en-GB" dirty="0" err="1">
                <a:latin typeface="Consolas" panose="020B0609020204030204" pitchFamily="49" charset="0"/>
              </a:rPr>
              <a:t>aFem</a:t>
            </a:r>
            <a:endParaRPr lang="en-GB" dirty="0">
              <a:latin typeface="Consolas" panose="020B0609020204030204" pitchFamily="49" charset="0"/>
            </a:endParaRPr>
          </a:p>
          <a:p>
            <a:r>
              <a:rPr lang="en-GB" dirty="0" err="1">
                <a:latin typeface="Consolas" panose="020B0609020204030204" pitchFamily="49" charset="0"/>
              </a:rPr>
              <a:t>aFen</a:t>
            </a:r>
            <a:endParaRPr lang="en-GB" dirty="0">
              <a:latin typeface="Consolas" panose="020B0609020204030204" pitchFamily="49" charset="0"/>
            </a:endParaRPr>
          </a:p>
          <a:p>
            <a:r>
              <a:rPr lang="en-GB" dirty="0" err="1">
                <a:latin typeface="Consolas" panose="020B0609020204030204" pitchFamily="49" charset="0"/>
              </a:rPr>
              <a:t>aFeo</a:t>
            </a:r>
            <a:endParaRPr lang="en-GB" dirty="0"/>
          </a:p>
          <a:p>
            <a:r>
              <a:rPr lang="en-GB" dirty="0" err="1">
                <a:latin typeface="Consolas" panose="020B0609020204030204" pitchFamily="49" charset="0"/>
              </a:rPr>
              <a:t>aFep</a:t>
            </a:r>
            <a:endParaRPr lang="en-GB" dirty="0">
              <a:latin typeface="Consolas" panose="020B0609020204030204" pitchFamily="49" charset="0"/>
            </a:endParaRPr>
          </a:p>
          <a:p>
            <a:r>
              <a:rPr lang="en-GB" dirty="0" err="1">
                <a:latin typeface="Consolas" panose="020B0609020204030204" pitchFamily="49" charset="0"/>
              </a:rPr>
              <a:t>aFeq</a:t>
            </a:r>
            <a:endParaRPr lang="en-GB" dirty="0">
              <a:latin typeface="Consolas" panose="020B0609020204030204" pitchFamily="49" charset="0"/>
            </a:endParaRPr>
          </a:p>
          <a:p>
            <a:r>
              <a:rPr lang="en-GB" dirty="0" err="1">
                <a:latin typeface="Consolas" panose="020B0609020204030204" pitchFamily="49" charset="0"/>
              </a:rPr>
              <a:t>aFer</a:t>
            </a:r>
            <a:endParaRPr lang="en-GB" dirty="0">
              <a:latin typeface="Consolas" panose="020B0609020204030204" pitchFamily="49" charset="0"/>
            </a:endParaRPr>
          </a:p>
          <a:p>
            <a:r>
              <a:rPr lang="en-GB" dirty="0" err="1">
                <a:latin typeface="Consolas" panose="020B0609020204030204" pitchFamily="49" charset="0"/>
              </a:rPr>
              <a:t>aFes</a:t>
            </a:r>
            <a:endParaRPr lang="en-GB" dirty="0">
              <a:latin typeface="Consolas" panose="020B0609020204030204" pitchFamily="49" charset="0"/>
            </a:endParaRPr>
          </a:p>
          <a:p>
            <a:r>
              <a:rPr lang="en-GB" dirty="0" err="1">
                <a:latin typeface="Consolas" panose="020B0609020204030204" pitchFamily="49" charset="0"/>
              </a:rPr>
              <a:t>aFet</a:t>
            </a:r>
            <a:endParaRPr lang="en-GB" dirty="0">
              <a:latin typeface="Consolas" panose="020B0609020204030204" pitchFamily="49" charset="0"/>
            </a:endParaRPr>
          </a:p>
          <a:p>
            <a:r>
              <a:rPr lang="en-GB" dirty="0" err="1">
                <a:latin typeface="Consolas" panose="020B0609020204030204" pitchFamily="49" charset="0"/>
              </a:rPr>
              <a:t>aFeu</a:t>
            </a:r>
            <a:endParaRPr lang="en-GB" dirty="0">
              <a:latin typeface="Consolas" panose="020B0609020204030204" pitchFamily="49" charset="0"/>
            </a:endParaRPr>
          </a:p>
          <a:p>
            <a:endParaRPr lang="en-GB" dirty="0"/>
          </a:p>
          <a:p>
            <a:endParaRPr lang="en-GB" dirty="0"/>
          </a:p>
          <a:p>
            <a:endParaRPr lang="en-GB" dirty="0"/>
          </a:p>
        </p:txBody>
      </p:sp>
      <p:sp>
        <p:nvSpPr>
          <p:cNvPr id="5" name="Footer Placeholder 4">
            <a:extLst>
              <a:ext uri="{FF2B5EF4-FFF2-40B4-BE49-F238E27FC236}">
                <a16:creationId xmlns:a16="http://schemas.microsoft.com/office/drawing/2014/main" id="{DBDEEC27-5F69-4C70-BB94-74BD4680668B}"/>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1030555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E89A-40EC-4038-B313-096327A5FC3C}"/>
              </a:ext>
            </a:extLst>
          </p:cNvPr>
          <p:cNvSpPr>
            <a:spLocks noGrp="1"/>
          </p:cNvSpPr>
          <p:nvPr>
            <p:ph type="title"/>
          </p:nvPr>
        </p:nvSpPr>
        <p:spPr/>
        <p:txBody>
          <a:bodyPr/>
          <a:lstStyle/>
          <a:p>
            <a:r>
              <a:rPr lang="en-GB" dirty="0"/>
              <a:t>Breaking down generation</a:t>
            </a:r>
          </a:p>
        </p:txBody>
      </p:sp>
      <p:sp>
        <p:nvSpPr>
          <p:cNvPr id="4" name="Footer Placeholder 3">
            <a:extLst>
              <a:ext uri="{FF2B5EF4-FFF2-40B4-BE49-F238E27FC236}">
                <a16:creationId xmlns:a16="http://schemas.microsoft.com/office/drawing/2014/main" id="{F3C24A6F-EB19-4F20-9AF0-657411DB3A05}"/>
              </a:ext>
            </a:extLst>
          </p:cNvPr>
          <p:cNvSpPr>
            <a:spLocks noGrp="1"/>
          </p:cNvSpPr>
          <p:nvPr>
            <p:ph type="ftr" sz="quarter" idx="11"/>
          </p:nvPr>
        </p:nvSpPr>
        <p:spPr/>
        <p:txBody>
          <a:bodyPr/>
          <a:lstStyle/>
          <a:p>
            <a:r>
              <a:rPr lang="en-GB"/>
              <a:t>Jake Bretherton 1800231</a:t>
            </a:r>
          </a:p>
        </p:txBody>
      </p:sp>
      <p:sp>
        <p:nvSpPr>
          <p:cNvPr id="8" name="Content Placeholder 7">
            <a:extLst>
              <a:ext uri="{FF2B5EF4-FFF2-40B4-BE49-F238E27FC236}">
                <a16:creationId xmlns:a16="http://schemas.microsoft.com/office/drawing/2014/main" id="{7062CC45-F732-450A-A458-3088124C01E8}"/>
              </a:ext>
            </a:extLst>
          </p:cNvPr>
          <p:cNvSpPr>
            <a:spLocks noGrp="1"/>
          </p:cNvSpPr>
          <p:nvPr>
            <p:ph idx="1"/>
          </p:nvPr>
        </p:nvSpPr>
        <p:spPr>
          <a:xfrm>
            <a:off x="1097280" y="1836308"/>
            <a:ext cx="10058400" cy="4023360"/>
          </a:xfrm>
        </p:spPr>
        <p:txBody>
          <a:bodyPr/>
          <a:lstStyle/>
          <a:p>
            <a:r>
              <a:rPr lang="en-GB" dirty="0"/>
              <a:t>Expensive algorithm to increment the password root</a:t>
            </a:r>
          </a:p>
          <a:p>
            <a:pPr lvl="1"/>
            <a:r>
              <a:rPr lang="en-GB" dirty="0"/>
              <a:t>Can handle if last character of root is largest char</a:t>
            </a:r>
          </a:p>
          <a:p>
            <a:pPr lvl="1"/>
            <a:r>
              <a:rPr lang="en-GB" dirty="0"/>
              <a:t>Can handle adding new character to root if whole root is largest char</a:t>
            </a:r>
          </a:p>
          <a:p>
            <a:r>
              <a:rPr lang="en-GB" dirty="0"/>
              <a:t>Cheap algorithm to increment the last character</a:t>
            </a:r>
          </a:p>
          <a:p>
            <a:pPr lvl="1"/>
            <a:r>
              <a:rPr lang="en-GB" dirty="0"/>
              <a:t>Increment char and store it along with the root</a:t>
            </a:r>
          </a:p>
          <a:p>
            <a:pPr lvl="1"/>
            <a:r>
              <a:rPr lang="en-GB" dirty="0"/>
              <a:t>Signal to expensive algorithm if char is largest char</a:t>
            </a:r>
          </a:p>
          <a:p>
            <a:pPr lvl="1"/>
            <a:endParaRPr lang="en-GB" dirty="0"/>
          </a:p>
          <a:p>
            <a:pPr marL="201168" lvl="1" indent="0">
              <a:buNone/>
            </a:pPr>
            <a:r>
              <a:rPr lang="en-GB" dirty="0"/>
              <a:t>98.9% of generations use only cheap algorithm 	</a:t>
            </a:r>
          </a:p>
        </p:txBody>
      </p:sp>
      <p:graphicFrame>
        <p:nvGraphicFramePr>
          <p:cNvPr id="9" name="Table 9">
            <a:extLst>
              <a:ext uri="{FF2B5EF4-FFF2-40B4-BE49-F238E27FC236}">
                <a16:creationId xmlns:a16="http://schemas.microsoft.com/office/drawing/2014/main" id="{83806FC5-DC31-49C7-8DA9-D30EA66020D1}"/>
              </a:ext>
            </a:extLst>
          </p:cNvPr>
          <p:cNvGraphicFramePr>
            <a:graphicFrameLocks noGrp="1"/>
          </p:cNvGraphicFramePr>
          <p:nvPr>
            <p:extLst>
              <p:ext uri="{D42A27DB-BD31-4B8C-83A1-F6EECF244321}">
                <p14:modId xmlns:p14="http://schemas.microsoft.com/office/powerpoint/2010/main" val="2090262017"/>
              </p:ext>
            </p:extLst>
          </p:nvPr>
        </p:nvGraphicFramePr>
        <p:xfrm>
          <a:off x="1036320" y="5047207"/>
          <a:ext cx="4764726" cy="741680"/>
        </p:xfrm>
        <a:graphic>
          <a:graphicData uri="http://schemas.openxmlformats.org/drawingml/2006/table">
            <a:tbl>
              <a:tblPr firstRow="1" bandRow="1">
                <a:tableStyleId>{2D5ABB26-0587-4C30-8999-92F81FD0307C}</a:tableStyleId>
              </a:tblPr>
              <a:tblGrid>
                <a:gridCol w="1588242">
                  <a:extLst>
                    <a:ext uri="{9D8B030D-6E8A-4147-A177-3AD203B41FA5}">
                      <a16:colId xmlns:a16="http://schemas.microsoft.com/office/drawing/2014/main" val="1570344030"/>
                    </a:ext>
                  </a:extLst>
                </a:gridCol>
                <a:gridCol w="1588242">
                  <a:extLst>
                    <a:ext uri="{9D8B030D-6E8A-4147-A177-3AD203B41FA5}">
                      <a16:colId xmlns:a16="http://schemas.microsoft.com/office/drawing/2014/main" val="3507882897"/>
                    </a:ext>
                  </a:extLst>
                </a:gridCol>
                <a:gridCol w="1588242">
                  <a:extLst>
                    <a:ext uri="{9D8B030D-6E8A-4147-A177-3AD203B41FA5}">
                      <a16:colId xmlns:a16="http://schemas.microsoft.com/office/drawing/2014/main" val="83238088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latin typeface="Consolas" panose="020B0609020204030204" pitchFamily="49" charset="0"/>
                        </a:rPr>
                        <a:t>aFe</a:t>
                      </a:r>
                      <a:r>
                        <a:rPr lang="en-GB" dirty="0">
                          <a:latin typeface="Consolas" panose="020B0609020204030204" pitchFamily="49" charset="0"/>
                        </a:rPr>
                        <a:t>-</a:t>
                      </a:r>
                      <a:endParaRPr lang="en-GB" dirty="0"/>
                    </a:p>
                  </a:txBody>
                  <a:tcPr/>
                </a:tc>
                <a:tc>
                  <a:txBody>
                    <a:bodyPr/>
                    <a:lstStyle/>
                    <a:p>
                      <a:pPr algn="ctr"/>
                      <a:r>
                        <a:rPr lang="en-GB" dirty="0"/>
                        <a:t>-p</a:t>
                      </a:r>
                    </a:p>
                  </a:txBody>
                  <a:tcPr/>
                </a:tc>
                <a:tc>
                  <a:txBody>
                    <a:bodyPr/>
                    <a:lstStyle/>
                    <a:p>
                      <a:pPr algn="ctr"/>
                      <a:r>
                        <a:rPr lang="en-GB" dirty="0" err="1"/>
                        <a:t>aFep</a:t>
                      </a:r>
                      <a:endParaRPr lang="en-GB" dirty="0"/>
                    </a:p>
                  </a:txBody>
                  <a:tcPr/>
                </a:tc>
                <a:extLst>
                  <a:ext uri="{0D108BD9-81ED-4DB2-BD59-A6C34878D82A}">
                    <a16:rowId xmlns:a16="http://schemas.microsoft.com/office/drawing/2014/main" val="1708266906"/>
                  </a:ext>
                </a:extLst>
              </a:tr>
              <a:tr h="370840">
                <a:tc>
                  <a:txBody>
                    <a:bodyPr/>
                    <a:lstStyle/>
                    <a:p>
                      <a:pPr algn="ctr"/>
                      <a:r>
                        <a:rPr lang="en-GB" dirty="0"/>
                        <a:t>Root</a:t>
                      </a:r>
                    </a:p>
                  </a:txBody>
                  <a:tcPr/>
                </a:tc>
                <a:tc>
                  <a:txBody>
                    <a:bodyPr/>
                    <a:lstStyle/>
                    <a:p>
                      <a:pPr algn="ctr"/>
                      <a:r>
                        <a:rPr lang="en-GB" dirty="0"/>
                        <a:t>Last character</a:t>
                      </a:r>
                    </a:p>
                  </a:txBody>
                  <a:tcPr/>
                </a:tc>
                <a:tc>
                  <a:txBody>
                    <a:bodyPr/>
                    <a:lstStyle/>
                    <a:p>
                      <a:pPr algn="ctr"/>
                      <a:r>
                        <a:rPr lang="en-GB" dirty="0"/>
                        <a:t>Password</a:t>
                      </a:r>
                    </a:p>
                  </a:txBody>
                  <a:tcPr/>
                </a:tc>
                <a:extLst>
                  <a:ext uri="{0D108BD9-81ED-4DB2-BD59-A6C34878D82A}">
                    <a16:rowId xmlns:a16="http://schemas.microsoft.com/office/drawing/2014/main" val="212071416"/>
                  </a:ext>
                </a:extLst>
              </a:tr>
            </a:tbl>
          </a:graphicData>
        </a:graphic>
      </p:graphicFrame>
    </p:spTree>
    <p:extLst>
      <p:ext uri="{BB962C8B-B14F-4D97-AF65-F5344CB8AC3E}">
        <p14:creationId xmlns:p14="http://schemas.microsoft.com/office/powerpoint/2010/main" val="188202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528C-E557-447C-A4B9-CFFB4A05CD4E}"/>
              </a:ext>
            </a:extLst>
          </p:cNvPr>
          <p:cNvSpPr>
            <a:spLocks noGrp="1"/>
          </p:cNvSpPr>
          <p:nvPr>
            <p:ph type="title"/>
          </p:nvPr>
        </p:nvSpPr>
        <p:spPr/>
        <p:txBody>
          <a:bodyPr/>
          <a:lstStyle/>
          <a:p>
            <a:r>
              <a:rPr lang="en-GB" dirty="0"/>
              <a:t>Breaking down the problem</a:t>
            </a:r>
          </a:p>
        </p:txBody>
      </p:sp>
      <p:sp>
        <p:nvSpPr>
          <p:cNvPr id="3" name="Content Placeholder 2">
            <a:extLst>
              <a:ext uri="{FF2B5EF4-FFF2-40B4-BE49-F238E27FC236}">
                <a16:creationId xmlns:a16="http://schemas.microsoft.com/office/drawing/2014/main" id="{29DDA8F7-FD5D-4850-9297-D3D4DD790025}"/>
              </a:ext>
            </a:extLst>
          </p:cNvPr>
          <p:cNvSpPr>
            <a:spLocks noGrp="1"/>
          </p:cNvSpPr>
          <p:nvPr>
            <p:ph idx="1"/>
          </p:nvPr>
        </p:nvSpPr>
        <p:spPr/>
        <p:txBody>
          <a:bodyPr/>
          <a:lstStyle/>
          <a:p>
            <a:r>
              <a:rPr lang="en-GB" dirty="0"/>
              <a:t>Crack the password:</a:t>
            </a:r>
          </a:p>
          <a:p>
            <a:pPr lvl="1"/>
            <a:r>
              <a:rPr lang="en-GB" dirty="0"/>
              <a:t>Generate Password guesses</a:t>
            </a:r>
          </a:p>
          <a:p>
            <a:pPr lvl="2"/>
            <a:r>
              <a:rPr lang="en-GB" dirty="0"/>
              <a:t>Increment password root</a:t>
            </a:r>
          </a:p>
          <a:p>
            <a:pPr lvl="2"/>
            <a:r>
              <a:rPr lang="en-GB" dirty="0"/>
              <a:t>Increment the last character</a:t>
            </a:r>
          </a:p>
          <a:p>
            <a:pPr lvl="1"/>
            <a:r>
              <a:rPr lang="en-GB" dirty="0"/>
              <a:t>Hash the Password guess</a:t>
            </a:r>
          </a:p>
          <a:p>
            <a:pPr lvl="1"/>
            <a:r>
              <a:rPr lang="en-GB" dirty="0"/>
              <a:t>Compare generated hash to provided hash</a:t>
            </a:r>
          </a:p>
          <a:p>
            <a:pPr lvl="1"/>
            <a:r>
              <a:rPr lang="en-GB" dirty="0"/>
              <a:t>Return found password</a:t>
            </a:r>
          </a:p>
        </p:txBody>
      </p:sp>
      <p:sp>
        <p:nvSpPr>
          <p:cNvPr id="4" name="Footer Placeholder 3">
            <a:extLst>
              <a:ext uri="{FF2B5EF4-FFF2-40B4-BE49-F238E27FC236}">
                <a16:creationId xmlns:a16="http://schemas.microsoft.com/office/drawing/2014/main" id="{F2FF9BC6-CBB8-41B4-8282-D2E65CC5F1C2}"/>
              </a:ext>
            </a:extLst>
          </p:cNvPr>
          <p:cNvSpPr>
            <a:spLocks noGrp="1"/>
          </p:cNvSpPr>
          <p:nvPr>
            <p:ph type="ftr" sz="quarter" idx="11"/>
          </p:nvPr>
        </p:nvSpPr>
        <p:spPr/>
        <p:txBody>
          <a:bodyPr/>
          <a:lstStyle/>
          <a:p>
            <a:r>
              <a:rPr lang="en-GB" dirty="0"/>
              <a:t>Jake Bretherton 1800231</a:t>
            </a:r>
          </a:p>
        </p:txBody>
      </p:sp>
    </p:spTree>
    <p:extLst>
      <p:ext uri="{BB962C8B-B14F-4D97-AF65-F5344CB8AC3E}">
        <p14:creationId xmlns:p14="http://schemas.microsoft.com/office/powerpoint/2010/main" val="1774128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7C2D-97F8-47B1-8588-22D2FADD9A61}"/>
              </a:ext>
            </a:extLst>
          </p:cNvPr>
          <p:cNvSpPr>
            <a:spLocks noGrp="1"/>
          </p:cNvSpPr>
          <p:nvPr>
            <p:ph type="title"/>
          </p:nvPr>
        </p:nvSpPr>
        <p:spPr/>
        <p:txBody>
          <a:bodyPr/>
          <a:lstStyle/>
          <a:p>
            <a:r>
              <a:rPr lang="en-GB" dirty="0"/>
              <a:t>Model</a:t>
            </a:r>
          </a:p>
        </p:txBody>
      </p:sp>
      <p:sp>
        <p:nvSpPr>
          <p:cNvPr id="4" name="Footer Placeholder 3">
            <a:extLst>
              <a:ext uri="{FF2B5EF4-FFF2-40B4-BE49-F238E27FC236}">
                <a16:creationId xmlns:a16="http://schemas.microsoft.com/office/drawing/2014/main" id="{1EA21F20-A9BF-4C2B-AB54-75662F5EFB87}"/>
              </a:ext>
            </a:extLst>
          </p:cNvPr>
          <p:cNvSpPr>
            <a:spLocks noGrp="1"/>
          </p:cNvSpPr>
          <p:nvPr>
            <p:ph type="ftr" sz="quarter" idx="11"/>
          </p:nvPr>
        </p:nvSpPr>
        <p:spPr/>
        <p:txBody>
          <a:bodyPr/>
          <a:lstStyle/>
          <a:p>
            <a:r>
              <a:rPr lang="en-GB"/>
              <a:t>Jake Bretherton 1800231</a:t>
            </a:r>
          </a:p>
        </p:txBody>
      </p:sp>
      <p:sp>
        <p:nvSpPr>
          <p:cNvPr id="9" name="Rectangle 8">
            <a:extLst>
              <a:ext uri="{FF2B5EF4-FFF2-40B4-BE49-F238E27FC236}">
                <a16:creationId xmlns:a16="http://schemas.microsoft.com/office/drawing/2014/main" id="{6807D814-28A8-4E21-9ED4-C76886779CE8}"/>
              </a:ext>
            </a:extLst>
          </p:cNvPr>
          <p:cNvSpPr/>
          <p:nvPr/>
        </p:nvSpPr>
        <p:spPr>
          <a:xfrm>
            <a:off x="3322231"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Plain Text Password</a:t>
            </a:r>
            <a:endParaRPr lang="en-GB" sz="800" dirty="0"/>
          </a:p>
        </p:txBody>
      </p:sp>
      <p:sp>
        <p:nvSpPr>
          <p:cNvPr id="11" name="Rectangle: Rounded Corners 10">
            <a:extLst>
              <a:ext uri="{FF2B5EF4-FFF2-40B4-BE49-F238E27FC236}">
                <a16:creationId xmlns:a16="http://schemas.microsoft.com/office/drawing/2014/main" id="{93C5EA07-6680-4EE2-B3DC-6583F8A0A983}"/>
              </a:ext>
            </a:extLst>
          </p:cNvPr>
          <p:cNvSpPr/>
          <p:nvPr/>
        </p:nvSpPr>
        <p:spPr>
          <a:xfrm>
            <a:off x="1234180"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Single character</a:t>
            </a:r>
            <a:endParaRPr lang="en-GB" dirty="0"/>
          </a:p>
        </p:txBody>
      </p:sp>
      <p:sp>
        <p:nvSpPr>
          <p:cNvPr id="7" name="Rectangle: Rounded Corners 6">
            <a:extLst>
              <a:ext uri="{FF2B5EF4-FFF2-40B4-BE49-F238E27FC236}">
                <a16:creationId xmlns:a16="http://schemas.microsoft.com/office/drawing/2014/main" id="{214D595C-4DAD-4B6F-9218-E6743AB4AB3F}"/>
              </a:ext>
            </a:extLst>
          </p:cNvPr>
          <p:cNvSpPr/>
          <p:nvPr/>
        </p:nvSpPr>
        <p:spPr>
          <a:xfrm>
            <a:off x="1234179" y="36264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Root word</a:t>
            </a:r>
            <a:endParaRPr lang="en-GB" dirty="0"/>
          </a:p>
        </p:txBody>
      </p:sp>
      <p:sp>
        <p:nvSpPr>
          <p:cNvPr id="3" name="Arrow: Right 2">
            <a:extLst>
              <a:ext uri="{FF2B5EF4-FFF2-40B4-BE49-F238E27FC236}">
                <a16:creationId xmlns:a16="http://schemas.microsoft.com/office/drawing/2014/main" id="{CC31B8BB-4AF2-4A2B-8D05-6BEFF0F24065}"/>
              </a:ext>
            </a:extLst>
          </p:cNvPr>
          <p:cNvSpPr/>
          <p:nvPr/>
        </p:nvSpPr>
        <p:spPr>
          <a:xfrm>
            <a:off x="2621682"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5" name="Arrow: Circular 4">
            <a:extLst>
              <a:ext uri="{FF2B5EF4-FFF2-40B4-BE49-F238E27FC236}">
                <a16:creationId xmlns:a16="http://schemas.microsoft.com/office/drawing/2014/main" id="{EFC33694-A4D1-4F0A-A515-101B2D4E3387}"/>
              </a:ext>
            </a:extLst>
          </p:cNvPr>
          <p:cNvSpPr/>
          <p:nvPr/>
        </p:nvSpPr>
        <p:spPr>
          <a:xfrm rot="5400000" flipV="1">
            <a:off x="821705"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4" name="TextBox 13">
            <a:extLst>
              <a:ext uri="{FF2B5EF4-FFF2-40B4-BE49-F238E27FC236}">
                <a16:creationId xmlns:a16="http://schemas.microsoft.com/office/drawing/2014/main" id="{8C5F293B-AED2-4F10-8BEA-958387F0620B}"/>
              </a:ext>
            </a:extLst>
          </p:cNvPr>
          <p:cNvSpPr txBox="1"/>
          <p:nvPr/>
        </p:nvSpPr>
        <p:spPr>
          <a:xfrm>
            <a:off x="944618" y="3229047"/>
            <a:ext cx="579120" cy="276999"/>
          </a:xfrm>
          <a:prstGeom prst="rect">
            <a:avLst/>
          </a:prstGeom>
          <a:noFill/>
        </p:spPr>
        <p:txBody>
          <a:bodyPr wrap="square" rtlCol="0">
            <a:spAutoFit/>
          </a:bodyPr>
          <a:lstStyle/>
          <a:p>
            <a:r>
              <a:rPr lang="en-GB" sz="1200" dirty="0"/>
              <a:t>Signal</a:t>
            </a:r>
          </a:p>
        </p:txBody>
      </p:sp>
      <p:sp>
        <p:nvSpPr>
          <p:cNvPr id="15" name="Arrow: Circular 14">
            <a:extLst>
              <a:ext uri="{FF2B5EF4-FFF2-40B4-BE49-F238E27FC236}">
                <a16:creationId xmlns:a16="http://schemas.microsoft.com/office/drawing/2014/main" id="{E763A76C-6664-4DE4-87AA-DDB7189F368E}"/>
              </a:ext>
            </a:extLst>
          </p:cNvPr>
          <p:cNvSpPr/>
          <p:nvPr/>
        </p:nvSpPr>
        <p:spPr>
          <a:xfrm rot="16200000" flipV="1">
            <a:off x="2193310"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6" name="TextBox 15">
            <a:extLst>
              <a:ext uri="{FF2B5EF4-FFF2-40B4-BE49-F238E27FC236}">
                <a16:creationId xmlns:a16="http://schemas.microsoft.com/office/drawing/2014/main" id="{F0FD15F2-AA9D-4A95-9529-4728581033E3}"/>
              </a:ext>
            </a:extLst>
          </p:cNvPr>
          <p:cNvSpPr txBox="1"/>
          <p:nvPr/>
        </p:nvSpPr>
        <p:spPr>
          <a:xfrm>
            <a:off x="2234153" y="3229047"/>
            <a:ext cx="661190" cy="276999"/>
          </a:xfrm>
          <a:prstGeom prst="rect">
            <a:avLst/>
          </a:prstGeom>
          <a:noFill/>
        </p:spPr>
        <p:txBody>
          <a:bodyPr wrap="square" rtlCol="0">
            <a:spAutoFit/>
          </a:bodyPr>
          <a:lstStyle/>
          <a:p>
            <a:r>
              <a:rPr lang="en-GB" sz="1200" dirty="0"/>
              <a:t>Update</a:t>
            </a:r>
          </a:p>
        </p:txBody>
      </p:sp>
      <p:sp>
        <p:nvSpPr>
          <p:cNvPr id="18" name="Arrow: Right 17">
            <a:extLst>
              <a:ext uri="{FF2B5EF4-FFF2-40B4-BE49-F238E27FC236}">
                <a16:creationId xmlns:a16="http://schemas.microsoft.com/office/drawing/2014/main" id="{A24CB15A-4B8C-4DAE-A401-877BDF5EB88F}"/>
              </a:ext>
            </a:extLst>
          </p:cNvPr>
          <p:cNvSpPr/>
          <p:nvPr/>
        </p:nvSpPr>
        <p:spPr>
          <a:xfrm>
            <a:off x="4709734"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1" name="Rectangle: Rounded Corners 20">
            <a:extLst>
              <a:ext uri="{FF2B5EF4-FFF2-40B4-BE49-F238E27FC236}">
                <a16:creationId xmlns:a16="http://schemas.microsoft.com/office/drawing/2014/main" id="{612BA9F7-F279-4A07-9B4A-D02776A0C376}"/>
              </a:ext>
            </a:extLst>
          </p:cNvPr>
          <p:cNvSpPr/>
          <p:nvPr/>
        </p:nvSpPr>
        <p:spPr>
          <a:xfrm>
            <a:off x="5410283"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sp>
        <p:nvSpPr>
          <p:cNvPr id="22" name="Rectangle 21">
            <a:extLst>
              <a:ext uri="{FF2B5EF4-FFF2-40B4-BE49-F238E27FC236}">
                <a16:creationId xmlns:a16="http://schemas.microsoft.com/office/drawing/2014/main" id="{1BC80D9C-FB92-46B2-90AF-53577A7BE643}"/>
              </a:ext>
            </a:extLst>
          </p:cNvPr>
          <p:cNvSpPr/>
          <p:nvPr/>
        </p:nvSpPr>
        <p:spPr>
          <a:xfrm>
            <a:off x="7498334"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Password Hash Pair</a:t>
            </a:r>
            <a:endParaRPr lang="en-GB" sz="800" dirty="0"/>
          </a:p>
        </p:txBody>
      </p:sp>
      <p:sp>
        <p:nvSpPr>
          <p:cNvPr id="23" name="Arrow: Right 22">
            <a:extLst>
              <a:ext uri="{FF2B5EF4-FFF2-40B4-BE49-F238E27FC236}">
                <a16:creationId xmlns:a16="http://schemas.microsoft.com/office/drawing/2014/main" id="{0F47D9FD-6AB5-4ECB-B8D0-CE8B69983D63}"/>
              </a:ext>
            </a:extLst>
          </p:cNvPr>
          <p:cNvSpPr/>
          <p:nvPr/>
        </p:nvSpPr>
        <p:spPr>
          <a:xfrm>
            <a:off x="6797785"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4" name="Arrow: Right 23">
            <a:extLst>
              <a:ext uri="{FF2B5EF4-FFF2-40B4-BE49-F238E27FC236}">
                <a16:creationId xmlns:a16="http://schemas.microsoft.com/office/drawing/2014/main" id="{6948ACD7-97E6-4E29-9903-C3462677793F}"/>
              </a:ext>
            </a:extLst>
          </p:cNvPr>
          <p:cNvSpPr/>
          <p:nvPr/>
        </p:nvSpPr>
        <p:spPr>
          <a:xfrm flipH="1">
            <a:off x="8885837" y="3973322"/>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5" name="Rectangle: Rounded Corners 24">
            <a:extLst>
              <a:ext uri="{FF2B5EF4-FFF2-40B4-BE49-F238E27FC236}">
                <a16:creationId xmlns:a16="http://schemas.microsoft.com/office/drawing/2014/main" id="{2D25F050-21CE-49FE-A0D5-A4C1CF1898CA}"/>
              </a:ext>
            </a:extLst>
          </p:cNvPr>
          <p:cNvSpPr/>
          <p:nvPr/>
        </p:nvSpPr>
        <p:spPr>
          <a:xfrm>
            <a:off x="9586386" y="2193576"/>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Compare Hash to Target</a:t>
            </a:r>
            <a:endParaRPr lang="en-GB" sz="700" dirty="0"/>
          </a:p>
        </p:txBody>
      </p:sp>
      <p:sp>
        <p:nvSpPr>
          <p:cNvPr id="26" name="Rectangle 25">
            <a:extLst>
              <a:ext uri="{FF2B5EF4-FFF2-40B4-BE49-F238E27FC236}">
                <a16:creationId xmlns:a16="http://schemas.microsoft.com/office/drawing/2014/main" id="{798BEFFE-E65D-431F-B4C4-CD7CC0EAA5D6}"/>
              </a:ext>
            </a:extLst>
          </p:cNvPr>
          <p:cNvSpPr/>
          <p:nvPr/>
        </p:nvSpPr>
        <p:spPr>
          <a:xfrm>
            <a:off x="9586384" y="3780021"/>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Found Password</a:t>
            </a:r>
            <a:endParaRPr lang="en-GB" sz="800" dirty="0"/>
          </a:p>
        </p:txBody>
      </p:sp>
      <p:sp>
        <p:nvSpPr>
          <p:cNvPr id="28" name="Arrow: Right 27">
            <a:extLst>
              <a:ext uri="{FF2B5EF4-FFF2-40B4-BE49-F238E27FC236}">
                <a16:creationId xmlns:a16="http://schemas.microsoft.com/office/drawing/2014/main" id="{DB5F5600-0D9D-4686-A0EC-CC990D2D643F}"/>
              </a:ext>
            </a:extLst>
          </p:cNvPr>
          <p:cNvSpPr/>
          <p:nvPr/>
        </p:nvSpPr>
        <p:spPr>
          <a:xfrm rot="5400000">
            <a:off x="9944113" y="3284975"/>
            <a:ext cx="672046"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9" name="Arrow: Right 28">
            <a:extLst>
              <a:ext uri="{FF2B5EF4-FFF2-40B4-BE49-F238E27FC236}">
                <a16:creationId xmlns:a16="http://schemas.microsoft.com/office/drawing/2014/main" id="{AFA17970-D04E-4FDB-8A1F-41AEF5FED8DB}"/>
              </a:ext>
            </a:extLst>
          </p:cNvPr>
          <p:cNvSpPr/>
          <p:nvPr/>
        </p:nvSpPr>
        <p:spPr>
          <a:xfrm>
            <a:off x="8885835" y="2503531"/>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30" name="Rectangle: Rounded Corners 29">
            <a:extLst>
              <a:ext uri="{FF2B5EF4-FFF2-40B4-BE49-F238E27FC236}">
                <a16:creationId xmlns:a16="http://schemas.microsoft.com/office/drawing/2014/main" id="{97ADC845-3E76-4EF4-9AEA-1C7615DEEC25}"/>
              </a:ext>
            </a:extLst>
          </p:cNvPr>
          <p:cNvSpPr/>
          <p:nvPr/>
        </p:nvSpPr>
        <p:spPr>
          <a:xfrm>
            <a:off x="7498332" y="3675148"/>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endParaRPr lang="en-GB" sz="800" u="sng" dirty="0"/>
          </a:p>
          <a:p>
            <a:pPr algn="ctr"/>
            <a:r>
              <a:rPr lang="en-GB" sz="1600" dirty="0"/>
              <a:t>Wait for end of Search</a:t>
            </a:r>
          </a:p>
        </p:txBody>
      </p:sp>
      <p:sp>
        <p:nvSpPr>
          <p:cNvPr id="31" name="Oval 30">
            <a:extLst>
              <a:ext uri="{FF2B5EF4-FFF2-40B4-BE49-F238E27FC236}">
                <a16:creationId xmlns:a16="http://schemas.microsoft.com/office/drawing/2014/main" id="{545E888B-52ED-4956-9664-7B91775A7646}"/>
              </a:ext>
            </a:extLst>
          </p:cNvPr>
          <p:cNvSpPr/>
          <p:nvPr/>
        </p:nvSpPr>
        <p:spPr>
          <a:xfrm>
            <a:off x="1228736"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Begin</a:t>
            </a:r>
          </a:p>
          <a:p>
            <a:pPr algn="ctr"/>
            <a:r>
              <a:rPr lang="en-GB" sz="1100" dirty="0"/>
              <a:t>Provide Hash</a:t>
            </a:r>
          </a:p>
        </p:txBody>
      </p:sp>
      <p:sp>
        <p:nvSpPr>
          <p:cNvPr id="33" name="Oval 32">
            <a:extLst>
              <a:ext uri="{FF2B5EF4-FFF2-40B4-BE49-F238E27FC236}">
                <a16:creationId xmlns:a16="http://schemas.microsoft.com/office/drawing/2014/main" id="{365B919E-051D-40A3-A301-DAB594B5CDF1}"/>
              </a:ext>
            </a:extLst>
          </p:cNvPr>
          <p:cNvSpPr/>
          <p:nvPr/>
        </p:nvSpPr>
        <p:spPr>
          <a:xfrm>
            <a:off x="7498332"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End</a:t>
            </a:r>
          </a:p>
          <a:p>
            <a:pPr algn="ctr"/>
            <a:r>
              <a:rPr lang="en-GB" sz="900" dirty="0"/>
              <a:t>Return Password</a:t>
            </a:r>
          </a:p>
        </p:txBody>
      </p:sp>
      <p:cxnSp>
        <p:nvCxnSpPr>
          <p:cNvPr id="35" name="Straight Arrow Connector 34">
            <a:extLst>
              <a:ext uri="{FF2B5EF4-FFF2-40B4-BE49-F238E27FC236}">
                <a16:creationId xmlns:a16="http://schemas.microsoft.com/office/drawing/2014/main" id="{2A6FDD94-A7B5-440B-BDF8-FDC487BA2661}"/>
              </a:ext>
            </a:extLst>
          </p:cNvPr>
          <p:cNvCxnSpPr>
            <a:stCxn id="31" idx="0"/>
            <a:endCxn id="7" idx="2"/>
          </p:cNvCxnSpPr>
          <p:nvPr/>
        </p:nvCxnSpPr>
        <p:spPr>
          <a:xfrm flipV="1">
            <a:off x="1922488" y="4540847"/>
            <a:ext cx="5443" cy="45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A0CE634-38A4-4347-9CDF-D6C2482F81A4}"/>
              </a:ext>
            </a:extLst>
          </p:cNvPr>
          <p:cNvCxnSpPr>
            <a:stCxn id="30" idx="2"/>
            <a:endCxn id="33" idx="0"/>
          </p:cNvCxnSpPr>
          <p:nvPr/>
        </p:nvCxnSpPr>
        <p:spPr>
          <a:xfrm>
            <a:off x="8192084" y="4589548"/>
            <a:ext cx="0" cy="408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1F63A2FC-00BA-4688-9AB2-7D352683F4E1}"/>
              </a:ext>
            </a:extLst>
          </p:cNvPr>
          <p:cNvSpPr/>
          <p:nvPr/>
        </p:nvSpPr>
        <p:spPr>
          <a:xfrm>
            <a:off x="1602996" y="3168847"/>
            <a:ext cx="638981" cy="39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dirty="0">
                <a:solidFill>
                  <a:schemeClr val="tx1"/>
                </a:solidFill>
              </a:rPr>
              <a:t>Barrier</a:t>
            </a:r>
          </a:p>
        </p:txBody>
      </p:sp>
      <p:sp>
        <p:nvSpPr>
          <p:cNvPr id="43" name="Rectangle 42">
            <a:extLst>
              <a:ext uri="{FF2B5EF4-FFF2-40B4-BE49-F238E27FC236}">
                <a16:creationId xmlns:a16="http://schemas.microsoft.com/office/drawing/2014/main" id="{916DAEF8-92FC-47BC-8E1A-0DEEF55DA2BB}"/>
              </a:ext>
            </a:extLst>
          </p:cNvPr>
          <p:cNvSpPr/>
          <p:nvPr/>
        </p:nvSpPr>
        <p:spPr>
          <a:xfrm>
            <a:off x="10439162" y="3309400"/>
            <a:ext cx="879103" cy="196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dirty="0"/>
              <a:t>If Match</a:t>
            </a:r>
          </a:p>
        </p:txBody>
      </p:sp>
    </p:spTree>
    <p:extLst>
      <p:ext uri="{BB962C8B-B14F-4D97-AF65-F5344CB8AC3E}">
        <p14:creationId xmlns:p14="http://schemas.microsoft.com/office/powerpoint/2010/main" val="343397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37A0-451B-4637-AB76-0CD6858DDF94}"/>
              </a:ext>
            </a:extLst>
          </p:cNvPr>
          <p:cNvSpPr>
            <a:spLocks noGrp="1"/>
          </p:cNvSpPr>
          <p:nvPr>
            <p:ph type="title"/>
          </p:nvPr>
        </p:nvSpPr>
        <p:spPr/>
        <p:txBody>
          <a:bodyPr/>
          <a:lstStyle/>
          <a:p>
            <a:r>
              <a:rPr lang="en-GB"/>
              <a:t>Thread managing tools</a:t>
            </a:r>
            <a:endParaRPr lang="en-GB" dirty="0"/>
          </a:p>
        </p:txBody>
      </p:sp>
      <p:sp>
        <p:nvSpPr>
          <p:cNvPr id="3" name="Content Placeholder 2">
            <a:extLst>
              <a:ext uri="{FF2B5EF4-FFF2-40B4-BE49-F238E27FC236}">
                <a16:creationId xmlns:a16="http://schemas.microsoft.com/office/drawing/2014/main" id="{034395C0-1CA2-4E49-9561-82F4510B62C3}"/>
              </a:ext>
            </a:extLst>
          </p:cNvPr>
          <p:cNvSpPr>
            <a:spLocks noGrp="1"/>
          </p:cNvSpPr>
          <p:nvPr>
            <p:ph idx="1"/>
          </p:nvPr>
        </p:nvSpPr>
        <p:spPr/>
        <p:txBody>
          <a:bodyPr/>
          <a:lstStyle/>
          <a:p>
            <a:r>
              <a:rPr lang="en-GB"/>
              <a:t>Need:</a:t>
            </a:r>
          </a:p>
          <a:p>
            <a:pPr lvl="1"/>
            <a:r>
              <a:rPr lang="en-GB"/>
              <a:t>Barrier</a:t>
            </a:r>
          </a:p>
          <a:p>
            <a:pPr lvl="2"/>
            <a:r>
              <a:rPr lang="en-GB"/>
              <a:t>Suspends </a:t>
            </a:r>
            <a:r>
              <a:rPr lang="en-GB" dirty="0"/>
              <a:t>threads that reach barrier until specified number of threads reach barrier, at which point all are awoken</a:t>
            </a:r>
          </a:p>
          <a:p>
            <a:pPr lvl="1"/>
            <a:r>
              <a:rPr lang="en-GB"/>
              <a:t>Channel</a:t>
            </a:r>
          </a:p>
          <a:p>
            <a:pPr lvl="2"/>
            <a:r>
              <a:rPr lang="en-GB"/>
              <a:t>Pipe </a:t>
            </a:r>
            <a:r>
              <a:rPr lang="en-GB" dirty="0"/>
              <a:t>to pass data between threads</a:t>
            </a:r>
          </a:p>
          <a:p>
            <a:pPr lvl="2"/>
            <a:r>
              <a:rPr lang="en-GB" dirty="0"/>
              <a:t>Reading threads suspend until data is available, writing threads suspend until there is room in the channel</a:t>
            </a:r>
          </a:p>
          <a:p>
            <a:pPr lvl="2"/>
            <a:r>
              <a:rPr lang="en-GB" dirty="0"/>
              <a:t>These require a semaphore</a:t>
            </a:r>
          </a:p>
          <a:p>
            <a:pPr lvl="1"/>
            <a:r>
              <a:rPr lang="en-GB"/>
              <a:t>Semaphore</a:t>
            </a:r>
          </a:p>
          <a:p>
            <a:pPr lvl="2"/>
            <a:r>
              <a:rPr lang="en-GB"/>
              <a:t>Signal </a:t>
            </a:r>
            <a:r>
              <a:rPr lang="en-GB" dirty="0"/>
              <a:t>a count between threads</a:t>
            </a:r>
          </a:p>
          <a:p>
            <a:pPr lvl="2"/>
            <a:r>
              <a:rPr lang="en-GB" dirty="0"/>
              <a:t>If count &gt; 0, threads waiting for signal will decrement count and continue</a:t>
            </a:r>
          </a:p>
          <a:p>
            <a:pPr lvl="2"/>
            <a:r>
              <a:rPr lang="en-GB" dirty="0"/>
              <a:t>If count = 0, threads waiting for signal will suspend until count &gt; 0, when they will wake up</a:t>
            </a:r>
          </a:p>
          <a:p>
            <a:pPr lvl="2"/>
            <a:r>
              <a:rPr lang="en-GB" dirty="0"/>
              <a:t>A thread signalling the semaphore will increment the count and wake up a sleeping thread waiting on the semaphore</a:t>
            </a:r>
          </a:p>
          <a:p>
            <a:r>
              <a:rPr lang="en-GB"/>
              <a:t>None of these are available in the current version of C++ so they had to be written</a:t>
            </a:r>
            <a:endParaRPr lang="en-GB" dirty="0"/>
          </a:p>
        </p:txBody>
      </p:sp>
      <p:sp>
        <p:nvSpPr>
          <p:cNvPr id="4" name="Footer Placeholder 3">
            <a:extLst>
              <a:ext uri="{FF2B5EF4-FFF2-40B4-BE49-F238E27FC236}">
                <a16:creationId xmlns:a16="http://schemas.microsoft.com/office/drawing/2014/main" id="{13EDFC71-6FEA-42E6-A58D-50718F09C124}"/>
              </a:ext>
            </a:extLst>
          </p:cNvPr>
          <p:cNvSpPr>
            <a:spLocks noGrp="1"/>
          </p:cNvSpPr>
          <p:nvPr>
            <p:ph type="ftr" sz="quarter" idx="11"/>
          </p:nvPr>
        </p:nvSpPr>
        <p:spPr/>
        <p:txBody>
          <a:bodyPr/>
          <a:lstStyle/>
          <a:p>
            <a:r>
              <a:rPr lang="en-GB"/>
              <a:t>Jake Bretherton 1800231</a:t>
            </a:r>
          </a:p>
        </p:txBody>
      </p:sp>
    </p:spTree>
    <p:extLst>
      <p:ext uri="{BB962C8B-B14F-4D97-AF65-F5344CB8AC3E}">
        <p14:creationId xmlns:p14="http://schemas.microsoft.com/office/powerpoint/2010/main" val="45974607"/>
      </p:ext>
    </p:extLst>
  </p:cSld>
  <p:clrMapOvr>
    <a:masterClrMapping/>
  </p:clrMapOvr>
</p:sld>
</file>

<file path=ppt/theme/theme1.xml><?xml version="1.0" encoding="utf-8"?>
<a:theme xmlns:a="http://schemas.openxmlformats.org/drawingml/2006/main" name="Retro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4738</TotalTime>
  <Words>2371</Words>
  <Application>Microsoft Office PowerPoint</Application>
  <PresentationFormat>Widescreen</PresentationFormat>
  <Paragraphs>536</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Calibri</vt:lpstr>
      <vt:lpstr>Calibri Light</vt:lpstr>
      <vt:lpstr>Cambria Math</vt:lpstr>
      <vt:lpstr>Consolas</vt:lpstr>
      <vt:lpstr>Symbol</vt:lpstr>
      <vt:lpstr>Retrospect</vt:lpstr>
      <vt:lpstr>Password Cracking         in Parallel </vt:lpstr>
      <vt:lpstr>The Problem:</vt:lpstr>
      <vt:lpstr>Simplifications</vt:lpstr>
      <vt:lpstr>Breaking down the problem</vt:lpstr>
      <vt:lpstr>Note on generating password guesses</vt:lpstr>
      <vt:lpstr>Breaking down generation</vt:lpstr>
      <vt:lpstr>Breaking down the problem</vt:lpstr>
      <vt:lpstr>Model</vt:lpstr>
      <vt:lpstr>Thread managing tools</vt:lpstr>
      <vt:lpstr>Barrier</vt:lpstr>
      <vt:lpstr>Semaphore</vt:lpstr>
      <vt:lpstr>Channel</vt:lpstr>
      <vt:lpstr>Model</vt:lpstr>
      <vt:lpstr>Generator threads</vt:lpstr>
      <vt:lpstr>Generation to hashing</vt:lpstr>
      <vt:lpstr>Hash to comparison</vt:lpstr>
      <vt:lpstr>Comparison to end search</vt:lpstr>
      <vt:lpstr>Function Timings</vt:lpstr>
      <vt:lpstr>Specs of machine timed on</vt:lpstr>
      <vt:lpstr>Issues with timings</vt:lpstr>
      <vt:lpstr>Issues with timings - Solution</vt:lpstr>
      <vt:lpstr>Function timer</vt:lpstr>
      <vt:lpstr>Generation last character</vt:lpstr>
      <vt:lpstr>Generation password root</vt:lpstr>
      <vt:lpstr>Hash password</vt:lpstr>
      <vt:lpstr>Hash comparison</vt:lpstr>
      <vt:lpstr>Channel reading string</vt:lpstr>
      <vt:lpstr>Channel writing string</vt:lpstr>
      <vt:lpstr>Channel reading hashpair</vt:lpstr>
      <vt:lpstr>Comparison</vt:lpstr>
      <vt:lpstr>Total comparison</vt:lpstr>
      <vt:lpstr>Control</vt:lpstr>
      <vt:lpstr>Optimisation</vt:lpstr>
      <vt:lpstr>Prediction</vt:lpstr>
      <vt:lpstr>Results</vt:lpstr>
      <vt:lpstr>Results, number of letters = 1</vt:lpstr>
      <vt:lpstr>Results, number of letters = 2</vt:lpstr>
      <vt:lpstr>Results, number of letters = 3</vt:lpstr>
      <vt:lpstr>Results, number of letters = 4</vt:lpstr>
      <vt:lpstr>Results, number of letters = 5</vt:lpstr>
      <vt:lpstr>Difference from prediction</vt:lpstr>
      <vt:lpstr>Results</vt:lpstr>
      <vt:lpstr>Results</vt:lpstr>
      <vt:lpstr>Explanation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Password Cracking         in Parallel</dc:title>
  <dc:creator>Jake Bretherton</dc:creator>
  <cp:lastModifiedBy>JAKE BRETHERTON</cp:lastModifiedBy>
  <cp:revision>69</cp:revision>
  <dcterms:created xsi:type="dcterms:W3CDTF">2020-06-24T11:19:11Z</dcterms:created>
  <dcterms:modified xsi:type="dcterms:W3CDTF">2020-06-28T22:06:01Z</dcterms:modified>
</cp:coreProperties>
</file>